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1"/>
  </p:notesMasterIdLst>
  <p:handoutMasterIdLst>
    <p:handoutMasterId r:id="rId32"/>
  </p:handoutMasterIdLst>
  <p:sldIdLst>
    <p:sldId id="256" r:id="rId2"/>
    <p:sldId id="289" r:id="rId3"/>
    <p:sldId id="257" r:id="rId4"/>
    <p:sldId id="258" r:id="rId5"/>
    <p:sldId id="259" r:id="rId6"/>
    <p:sldId id="293" r:id="rId7"/>
    <p:sldId id="297" r:id="rId8"/>
    <p:sldId id="262" r:id="rId9"/>
    <p:sldId id="291" r:id="rId10"/>
    <p:sldId id="286" r:id="rId11"/>
    <p:sldId id="301" r:id="rId12"/>
    <p:sldId id="264" r:id="rId13"/>
    <p:sldId id="265" r:id="rId14"/>
    <p:sldId id="294" r:id="rId15"/>
    <p:sldId id="295" r:id="rId16"/>
    <p:sldId id="266" r:id="rId17"/>
    <p:sldId id="267" r:id="rId18"/>
    <p:sldId id="296" r:id="rId19"/>
    <p:sldId id="271" r:id="rId20"/>
    <p:sldId id="272" r:id="rId21"/>
    <p:sldId id="273" r:id="rId22"/>
    <p:sldId id="269" r:id="rId23"/>
    <p:sldId id="270" r:id="rId24"/>
    <p:sldId id="275" r:id="rId25"/>
    <p:sldId id="298" r:id="rId26"/>
    <p:sldId id="290" r:id="rId27"/>
    <p:sldId id="287" r:id="rId28"/>
    <p:sldId id="292" r:id="rId29"/>
    <p:sldId id="299"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2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8" autoAdjust="0"/>
    <p:restoredTop sz="94718" autoAdjust="0"/>
  </p:normalViewPr>
  <p:slideViewPr>
    <p:cSldViewPr snapToGrid="0">
      <p:cViewPr varScale="1">
        <p:scale>
          <a:sx n="77" d="100"/>
          <a:sy n="77" d="100"/>
        </p:scale>
        <p:origin x="114"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E3B93-1110-42F3-922F-8BA8DD8EA9E0}" type="doc">
      <dgm:prSet loTypeId="urn:microsoft.com/office/officeart/2005/8/layout/radial1" loCatId="cycle" qsTypeId="urn:microsoft.com/office/officeart/2005/8/quickstyle/simple1" qsCatId="simple" csTypeId="urn:microsoft.com/office/officeart/2005/8/colors/accent1_3" csCatId="accent1" phldr="1"/>
      <dgm:spPr/>
      <dgm:t>
        <a:bodyPr/>
        <a:lstStyle/>
        <a:p>
          <a:endParaRPr lang="en-US"/>
        </a:p>
      </dgm:t>
    </dgm:pt>
    <dgm:pt modelId="{5167182D-04EE-410A-BC7D-D94A257226D1}">
      <dgm:prSet phldrT="[Text]"/>
      <dgm:spPr/>
      <dgm:t>
        <a:bodyPr/>
        <a:lstStyle/>
        <a:p>
          <a:r>
            <a:rPr lang="en-US" dirty="0" smtClean="0"/>
            <a:t>2 CFR 200</a:t>
          </a:r>
        </a:p>
        <a:p>
          <a:endParaRPr lang="en-US" dirty="0"/>
        </a:p>
      </dgm:t>
    </dgm:pt>
    <dgm:pt modelId="{51F94293-9829-4087-B88A-F536F8AA8C95}" type="parTrans" cxnId="{E67EC667-3E9B-4990-93B9-692853DE8C16}">
      <dgm:prSet/>
      <dgm:spPr/>
      <dgm:t>
        <a:bodyPr/>
        <a:lstStyle/>
        <a:p>
          <a:endParaRPr lang="en-US"/>
        </a:p>
      </dgm:t>
    </dgm:pt>
    <dgm:pt modelId="{667524D8-BFEA-4545-AD5B-F0FDB3180652}" type="sibTrans" cxnId="{E67EC667-3E9B-4990-93B9-692853DE8C16}">
      <dgm:prSet/>
      <dgm:spPr/>
      <dgm:t>
        <a:bodyPr/>
        <a:lstStyle/>
        <a:p>
          <a:endParaRPr lang="en-US"/>
        </a:p>
      </dgm:t>
    </dgm:pt>
    <dgm:pt modelId="{08B61460-DCC5-4237-8938-38CC6E6003BB}">
      <dgm:prSet phldrT="[Text]"/>
      <dgm:spPr/>
      <dgm:t>
        <a:bodyPr/>
        <a:lstStyle/>
        <a:p>
          <a:r>
            <a:rPr lang="en-US" dirty="0" smtClean="0"/>
            <a:t>A-87</a:t>
          </a:r>
        </a:p>
        <a:p>
          <a:endParaRPr lang="en-US" dirty="0"/>
        </a:p>
      </dgm:t>
    </dgm:pt>
    <dgm:pt modelId="{37489853-B8DF-49B1-BD1D-A149F1193D45}" type="parTrans" cxnId="{9B25B5D7-789A-40F8-91C1-010D494A7C59}">
      <dgm:prSet/>
      <dgm:spPr/>
      <dgm:t>
        <a:bodyPr/>
        <a:lstStyle/>
        <a:p>
          <a:endParaRPr lang="en-US" dirty="0"/>
        </a:p>
      </dgm:t>
    </dgm:pt>
    <dgm:pt modelId="{508869F8-7D97-44D9-BE39-5BBF8CE920CB}" type="sibTrans" cxnId="{9B25B5D7-789A-40F8-91C1-010D494A7C59}">
      <dgm:prSet/>
      <dgm:spPr/>
      <dgm:t>
        <a:bodyPr/>
        <a:lstStyle/>
        <a:p>
          <a:endParaRPr lang="en-US"/>
        </a:p>
      </dgm:t>
    </dgm:pt>
    <dgm:pt modelId="{77E1DBCF-0AD5-4447-A3C5-F94089829A54}">
      <dgm:prSet phldrT="[Text]"/>
      <dgm:spPr/>
      <dgm:t>
        <a:bodyPr/>
        <a:lstStyle/>
        <a:p>
          <a:r>
            <a:rPr lang="en-US" dirty="0" smtClean="0"/>
            <a:t>A-89</a:t>
          </a:r>
          <a:endParaRPr lang="en-US" dirty="0"/>
        </a:p>
      </dgm:t>
    </dgm:pt>
    <dgm:pt modelId="{B5019CD8-D28C-4705-8BD5-0BF2FF21AC4D}" type="parTrans" cxnId="{E778251E-1D24-4E30-AF4E-8461EA140E9C}">
      <dgm:prSet/>
      <dgm:spPr/>
      <dgm:t>
        <a:bodyPr/>
        <a:lstStyle/>
        <a:p>
          <a:endParaRPr lang="en-US" dirty="0"/>
        </a:p>
      </dgm:t>
    </dgm:pt>
    <dgm:pt modelId="{10D4FD78-91CD-4B7E-B03C-61617123F13B}" type="sibTrans" cxnId="{E778251E-1D24-4E30-AF4E-8461EA140E9C}">
      <dgm:prSet/>
      <dgm:spPr/>
      <dgm:t>
        <a:bodyPr/>
        <a:lstStyle/>
        <a:p>
          <a:endParaRPr lang="en-US"/>
        </a:p>
      </dgm:t>
    </dgm:pt>
    <dgm:pt modelId="{949EA7F0-506F-4E66-A076-0A2708D6EBF5}">
      <dgm:prSet phldrT="[Text]"/>
      <dgm:spPr/>
      <dgm:t>
        <a:bodyPr/>
        <a:lstStyle/>
        <a:p>
          <a:r>
            <a:rPr lang="en-US" dirty="0" smtClean="0"/>
            <a:t>A-110</a:t>
          </a:r>
          <a:endParaRPr lang="en-US" dirty="0"/>
        </a:p>
      </dgm:t>
    </dgm:pt>
    <dgm:pt modelId="{E66D1ABD-18DE-4D63-8173-030A7B724DED}" type="parTrans" cxnId="{2ADC5720-5D91-40AC-BCC0-530D101FD8EA}">
      <dgm:prSet/>
      <dgm:spPr/>
      <dgm:t>
        <a:bodyPr/>
        <a:lstStyle/>
        <a:p>
          <a:endParaRPr lang="en-US" dirty="0"/>
        </a:p>
      </dgm:t>
    </dgm:pt>
    <dgm:pt modelId="{D08F6BD6-7682-4548-8208-DF5F3670A6B5}" type="sibTrans" cxnId="{2ADC5720-5D91-40AC-BCC0-530D101FD8EA}">
      <dgm:prSet/>
      <dgm:spPr/>
      <dgm:t>
        <a:bodyPr/>
        <a:lstStyle/>
        <a:p>
          <a:endParaRPr lang="en-US"/>
        </a:p>
      </dgm:t>
    </dgm:pt>
    <dgm:pt modelId="{9EB651EA-A246-4830-9EE7-3A4F5F2818CD}">
      <dgm:prSet phldrT="[Text]"/>
      <dgm:spPr/>
      <dgm:t>
        <a:bodyPr/>
        <a:lstStyle/>
        <a:p>
          <a:r>
            <a:rPr lang="en-US" dirty="0" smtClean="0"/>
            <a:t>A-21</a:t>
          </a:r>
          <a:endParaRPr lang="en-US" dirty="0"/>
        </a:p>
      </dgm:t>
    </dgm:pt>
    <dgm:pt modelId="{2F6E8C46-B720-4AF1-9143-79E0F9A45898}" type="parTrans" cxnId="{3C1B7173-FA0A-47E0-ADF9-240F1DA4E62F}">
      <dgm:prSet/>
      <dgm:spPr/>
      <dgm:t>
        <a:bodyPr/>
        <a:lstStyle/>
        <a:p>
          <a:endParaRPr lang="en-US" dirty="0"/>
        </a:p>
      </dgm:t>
    </dgm:pt>
    <dgm:pt modelId="{4E090B3A-4578-4547-BA50-FF1C3C8F91CD}" type="sibTrans" cxnId="{3C1B7173-FA0A-47E0-ADF9-240F1DA4E62F}">
      <dgm:prSet/>
      <dgm:spPr/>
      <dgm:t>
        <a:bodyPr/>
        <a:lstStyle/>
        <a:p>
          <a:endParaRPr lang="en-US"/>
        </a:p>
      </dgm:t>
    </dgm:pt>
    <dgm:pt modelId="{DA8CF107-8B86-4B0F-BBB2-105F746295EF}">
      <dgm:prSet phldrT="[Text]"/>
      <dgm:spPr/>
      <dgm:t>
        <a:bodyPr/>
        <a:lstStyle/>
        <a:p>
          <a:r>
            <a:rPr lang="en-US" dirty="0" smtClean="0"/>
            <a:t>A-133</a:t>
          </a:r>
          <a:endParaRPr lang="en-US" dirty="0"/>
        </a:p>
      </dgm:t>
    </dgm:pt>
    <dgm:pt modelId="{78A1DD86-BF3E-48DD-8DFD-99A7C8A68534}" type="parTrans" cxnId="{B2F34EFA-CAC4-4808-AED8-FA3F9EAAF546}">
      <dgm:prSet/>
      <dgm:spPr/>
      <dgm:t>
        <a:bodyPr/>
        <a:lstStyle/>
        <a:p>
          <a:endParaRPr lang="en-US" dirty="0"/>
        </a:p>
      </dgm:t>
    </dgm:pt>
    <dgm:pt modelId="{ABA6D664-93AE-4AFC-80D9-7487BD2A3C73}" type="sibTrans" cxnId="{B2F34EFA-CAC4-4808-AED8-FA3F9EAAF546}">
      <dgm:prSet/>
      <dgm:spPr/>
      <dgm:t>
        <a:bodyPr/>
        <a:lstStyle/>
        <a:p>
          <a:endParaRPr lang="en-US"/>
        </a:p>
      </dgm:t>
    </dgm:pt>
    <dgm:pt modelId="{16616BA0-4DBC-4C6E-B41A-85DFCFF35A25}">
      <dgm:prSet phldrT="[Text]"/>
      <dgm:spPr/>
      <dgm:t>
        <a:bodyPr/>
        <a:lstStyle/>
        <a:p>
          <a:r>
            <a:rPr lang="en-US" dirty="0" smtClean="0"/>
            <a:t>A-102</a:t>
          </a:r>
          <a:endParaRPr lang="en-US" dirty="0"/>
        </a:p>
      </dgm:t>
    </dgm:pt>
    <dgm:pt modelId="{31CDAA49-CB74-46BD-BFBF-81BA379359A2}" type="parTrans" cxnId="{E1B6F26C-88D2-42C1-B679-121FFE55F2D5}">
      <dgm:prSet/>
      <dgm:spPr/>
      <dgm:t>
        <a:bodyPr/>
        <a:lstStyle/>
        <a:p>
          <a:endParaRPr lang="en-US" dirty="0"/>
        </a:p>
      </dgm:t>
    </dgm:pt>
    <dgm:pt modelId="{CB73805E-A660-4A12-BEC4-02082607641C}" type="sibTrans" cxnId="{E1B6F26C-88D2-42C1-B679-121FFE55F2D5}">
      <dgm:prSet/>
      <dgm:spPr/>
      <dgm:t>
        <a:bodyPr/>
        <a:lstStyle/>
        <a:p>
          <a:endParaRPr lang="en-US"/>
        </a:p>
      </dgm:t>
    </dgm:pt>
    <dgm:pt modelId="{A93D4E2E-B0BB-44BC-8E97-AE12448FD6D3}">
      <dgm:prSet phldrT="[Text]"/>
      <dgm:spPr/>
      <dgm:t>
        <a:bodyPr/>
        <a:lstStyle/>
        <a:p>
          <a:r>
            <a:rPr lang="en-US" dirty="0" smtClean="0"/>
            <a:t>A-50</a:t>
          </a:r>
          <a:endParaRPr lang="en-US" dirty="0"/>
        </a:p>
      </dgm:t>
    </dgm:pt>
    <dgm:pt modelId="{2FCC8CBA-B721-4FCC-9D1C-AA4B1ECB7CA5}" type="parTrans" cxnId="{6DD07F7D-9B29-4054-85A9-0BD8149FADF9}">
      <dgm:prSet/>
      <dgm:spPr/>
      <dgm:t>
        <a:bodyPr/>
        <a:lstStyle/>
        <a:p>
          <a:endParaRPr lang="en-US" dirty="0"/>
        </a:p>
      </dgm:t>
    </dgm:pt>
    <dgm:pt modelId="{C268B04C-05C0-493E-9DB4-AF0CF7A439BA}" type="sibTrans" cxnId="{6DD07F7D-9B29-4054-85A9-0BD8149FADF9}">
      <dgm:prSet/>
      <dgm:spPr/>
      <dgm:t>
        <a:bodyPr/>
        <a:lstStyle/>
        <a:p>
          <a:endParaRPr lang="en-US"/>
        </a:p>
      </dgm:t>
    </dgm:pt>
    <dgm:pt modelId="{42BC9894-D522-48EF-953E-5A3F94761BF0}">
      <dgm:prSet phldrT="[Text]"/>
      <dgm:spPr/>
      <dgm:t>
        <a:bodyPr/>
        <a:lstStyle/>
        <a:p>
          <a:r>
            <a:rPr lang="en-US" dirty="0" smtClean="0"/>
            <a:t>A-122</a:t>
          </a:r>
          <a:endParaRPr lang="en-US" dirty="0"/>
        </a:p>
      </dgm:t>
    </dgm:pt>
    <dgm:pt modelId="{4C5AB15A-2E9F-4B06-A573-159217A7D0A1}" type="parTrans" cxnId="{87E58E2B-C4F7-4E42-9341-964A5FB33B17}">
      <dgm:prSet/>
      <dgm:spPr/>
      <dgm:t>
        <a:bodyPr/>
        <a:lstStyle/>
        <a:p>
          <a:endParaRPr lang="en-US" dirty="0"/>
        </a:p>
      </dgm:t>
    </dgm:pt>
    <dgm:pt modelId="{3902F9AE-EA13-4C1C-A75C-13C8FEA71BB3}" type="sibTrans" cxnId="{87E58E2B-C4F7-4E42-9341-964A5FB33B17}">
      <dgm:prSet/>
      <dgm:spPr/>
      <dgm:t>
        <a:bodyPr/>
        <a:lstStyle/>
        <a:p>
          <a:endParaRPr lang="en-US"/>
        </a:p>
      </dgm:t>
    </dgm:pt>
    <dgm:pt modelId="{0EB7BCFB-E250-4D36-BFD4-148AFC674D70}" type="pres">
      <dgm:prSet presAssocID="{97AE3B93-1110-42F3-922F-8BA8DD8EA9E0}" presName="cycle" presStyleCnt="0">
        <dgm:presLayoutVars>
          <dgm:chMax val="1"/>
          <dgm:dir/>
          <dgm:animLvl val="ctr"/>
          <dgm:resizeHandles val="exact"/>
        </dgm:presLayoutVars>
      </dgm:prSet>
      <dgm:spPr/>
      <dgm:t>
        <a:bodyPr/>
        <a:lstStyle/>
        <a:p>
          <a:endParaRPr lang="en-US"/>
        </a:p>
      </dgm:t>
    </dgm:pt>
    <dgm:pt modelId="{F93612AF-57E9-46CB-9DCA-86A323DCA583}" type="pres">
      <dgm:prSet presAssocID="{5167182D-04EE-410A-BC7D-D94A257226D1}" presName="centerShape" presStyleLbl="node0" presStyleIdx="0" presStyleCnt="1" custLinFactNeighborX="1730" custLinFactNeighborY="-692"/>
      <dgm:spPr/>
      <dgm:t>
        <a:bodyPr/>
        <a:lstStyle/>
        <a:p>
          <a:endParaRPr lang="en-US"/>
        </a:p>
      </dgm:t>
    </dgm:pt>
    <dgm:pt modelId="{7812BB5E-5C86-4B6C-93D1-4043FBCF16AD}" type="pres">
      <dgm:prSet presAssocID="{37489853-B8DF-49B1-BD1D-A149F1193D45}" presName="Name9" presStyleLbl="parChTrans1D2" presStyleIdx="0" presStyleCnt="8"/>
      <dgm:spPr/>
      <dgm:t>
        <a:bodyPr/>
        <a:lstStyle/>
        <a:p>
          <a:endParaRPr lang="en-US"/>
        </a:p>
      </dgm:t>
    </dgm:pt>
    <dgm:pt modelId="{2E35BF3B-5106-450C-9404-AF639B875DFB}" type="pres">
      <dgm:prSet presAssocID="{37489853-B8DF-49B1-BD1D-A149F1193D45}" presName="connTx" presStyleLbl="parChTrans1D2" presStyleIdx="0" presStyleCnt="8"/>
      <dgm:spPr/>
      <dgm:t>
        <a:bodyPr/>
        <a:lstStyle/>
        <a:p>
          <a:endParaRPr lang="en-US"/>
        </a:p>
      </dgm:t>
    </dgm:pt>
    <dgm:pt modelId="{43B58DFC-4E8E-48F0-98B7-1056DC27F4C7}" type="pres">
      <dgm:prSet presAssocID="{08B61460-DCC5-4237-8938-38CC6E6003BB}" presName="node" presStyleLbl="node1" presStyleIdx="0" presStyleCnt="8">
        <dgm:presLayoutVars>
          <dgm:bulletEnabled val="1"/>
        </dgm:presLayoutVars>
      </dgm:prSet>
      <dgm:spPr/>
      <dgm:t>
        <a:bodyPr/>
        <a:lstStyle/>
        <a:p>
          <a:endParaRPr lang="en-US"/>
        </a:p>
      </dgm:t>
    </dgm:pt>
    <dgm:pt modelId="{31CD2962-4F4C-491F-BCDD-972415D5354B}" type="pres">
      <dgm:prSet presAssocID="{B5019CD8-D28C-4705-8BD5-0BF2FF21AC4D}" presName="Name9" presStyleLbl="parChTrans1D2" presStyleIdx="1" presStyleCnt="8"/>
      <dgm:spPr/>
      <dgm:t>
        <a:bodyPr/>
        <a:lstStyle/>
        <a:p>
          <a:endParaRPr lang="en-US"/>
        </a:p>
      </dgm:t>
    </dgm:pt>
    <dgm:pt modelId="{4B8D1BB4-A6BD-45AF-BAE9-E0DB95A2DC3B}" type="pres">
      <dgm:prSet presAssocID="{B5019CD8-D28C-4705-8BD5-0BF2FF21AC4D}" presName="connTx" presStyleLbl="parChTrans1D2" presStyleIdx="1" presStyleCnt="8"/>
      <dgm:spPr/>
      <dgm:t>
        <a:bodyPr/>
        <a:lstStyle/>
        <a:p>
          <a:endParaRPr lang="en-US"/>
        </a:p>
      </dgm:t>
    </dgm:pt>
    <dgm:pt modelId="{019138ED-C871-4C33-9A83-A96A247E6AEC}" type="pres">
      <dgm:prSet presAssocID="{77E1DBCF-0AD5-4447-A3C5-F94089829A54}" presName="node" presStyleLbl="node1" presStyleIdx="1" presStyleCnt="8">
        <dgm:presLayoutVars>
          <dgm:bulletEnabled val="1"/>
        </dgm:presLayoutVars>
      </dgm:prSet>
      <dgm:spPr/>
      <dgm:t>
        <a:bodyPr/>
        <a:lstStyle/>
        <a:p>
          <a:endParaRPr lang="en-US"/>
        </a:p>
      </dgm:t>
    </dgm:pt>
    <dgm:pt modelId="{2BC049F9-7670-4AC2-A149-C0070DF34D78}" type="pres">
      <dgm:prSet presAssocID="{E66D1ABD-18DE-4D63-8173-030A7B724DED}" presName="Name9" presStyleLbl="parChTrans1D2" presStyleIdx="2" presStyleCnt="8"/>
      <dgm:spPr/>
      <dgm:t>
        <a:bodyPr/>
        <a:lstStyle/>
        <a:p>
          <a:endParaRPr lang="en-US"/>
        </a:p>
      </dgm:t>
    </dgm:pt>
    <dgm:pt modelId="{9DE6998E-608F-4153-B5A7-F3F08ADBF715}" type="pres">
      <dgm:prSet presAssocID="{E66D1ABD-18DE-4D63-8173-030A7B724DED}" presName="connTx" presStyleLbl="parChTrans1D2" presStyleIdx="2" presStyleCnt="8"/>
      <dgm:spPr/>
      <dgm:t>
        <a:bodyPr/>
        <a:lstStyle/>
        <a:p>
          <a:endParaRPr lang="en-US"/>
        </a:p>
      </dgm:t>
    </dgm:pt>
    <dgm:pt modelId="{4B0CFD63-7791-4BB0-96AD-060B2DAE4C75}" type="pres">
      <dgm:prSet presAssocID="{949EA7F0-506F-4E66-A076-0A2708D6EBF5}" presName="node" presStyleLbl="node1" presStyleIdx="2" presStyleCnt="8">
        <dgm:presLayoutVars>
          <dgm:bulletEnabled val="1"/>
        </dgm:presLayoutVars>
      </dgm:prSet>
      <dgm:spPr/>
      <dgm:t>
        <a:bodyPr/>
        <a:lstStyle/>
        <a:p>
          <a:endParaRPr lang="en-US"/>
        </a:p>
      </dgm:t>
    </dgm:pt>
    <dgm:pt modelId="{D67FD892-91A0-4817-A367-B5490FC524C0}" type="pres">
      <dgm:prSet presAssocID="{2F6E8C46-B720-4AF1-9143-79E0F9A45898}" presName="Name9" presStyleLbl="parChTrans1D2" presStyleIdx="3" presStyleCnt="8"/>
      <dgm:spPr/>
      <dgm:t>
        <a:bodyPr/>
        <a:lstStyle/>
        <a:p>
          <a:endParaRPr lang="en-US"/>
        </a:p>
      </dgm:t>
    </dgm:pt>
    <dgm:pt modelId="{CB6E1F0D-4F69-49AE-A2B7-20F883271BEF}" type="pres">
      <dgm:prSet presAssocID="{2F6E8C46-B720-4AF1-9143-79E0F9A45898}" presName="connTx" presStyleLbl="parChTrans1D2" presStyleIdx="3" presStyleCnt="8"/>
      <dgm:spPr/>
      <dgm:t>
        <a:bodyPr/>
        <a:lstStyle/>
        <a:p>
          <a:endParaRPr lang="en-US"/>
        </a:p>
      </dgm:t>
    </dgm:pt>
    <dgm:pt modelId="{30C47ADB-02CC-4E9F-838A-D242C719FDCE}" type="pres">
      <dgm:prSet presAssocID="{9EB651EA-A246-4830-9EE7-3A4F5F2818CD}" presName="node" presStyleLbl="node1" presStyleIdx="3" presStyleCnt="8">
        <dgm:presLayoutVars>
          <dgm:bulletEnabled val="1"/>
        </dgm:presLayoutVars>
      </dgm:prSet>
      <dgm:spPr/>
      <dgm:t>
        <a:bodyPr/>
        <a:lstStyle/>
        <a:p>
          <a:endParaRPr lang="en-US"/>
        </a:p>
      </dgm:t>
    </dgm:pt>
    <dgm:pt modelId="{161BF4A8-B475-4A65-BC3E-201753254349}" type="pres">
      <dgm:prSet presAssocID="{78A1DD86-BF3E-48DD-8DFD-99A7C8A68534}" presName="Name9" presStyleLbl="parChTrans1D2" presStyleIdx="4" presStyleCnt="8"/>
      <dgm:spPr/>
      <dgm:t>
        <a:bodyPr/>
        <a:lstStyle/>
        <a:p>
          <a:endParaRPr lang="en-US"/>
        </a:p>
      </dgm:t>
    </dgm:pt>
    <dgm:pt modelId="{3B8A9DA0-D7ED-48DE-875A-FF967C21DB27}" type="pres">
      <dgm:prSet presAssocID="{78A1DD86-BF3E-48DD-8DFD-99A7C8A68534}" presName="connTx" presStyleLbl="parChTrans1D2" presStyleIdx="4" presStyleCnt="8"/>
      <dgm:spPr/>
      <dgm:t>
        <a:bodyPr/>
        <a:lstStyle/>
        <a:p>
          <a:endParaRPr lang="en-US"/>
        </a:p>
      </dgm:t>
    </dgm:pt>
    <dgm:pt modelId="{AB490B1D-409F-473B-B7FF-368F265CB5BE}" type="pres">
      <dgm:prSet presAssocID="{DA8CF107-8B86-4B0F-BBB2-105F746295EF}" presName="node" presStyleLbl="node1" presStyleIdx="4" presStyleCnt="8">
        <dgm:presLayoutVars>
          <dgm:bulletEnabled val="1"/>
        </dgm:presLayoutVars>
      </dgm:prSet>
      <dgm:spPr/>
      <dgm:t>
        <a:bodyPr/>
        <a:lstStyle/>
        <a:p>
          <a:endParaRPr lang="en-US"/>
        </a:p>
      </dgm:t>
    </dgm:pt>
    <dgm:pt modelId="{36469397-4001-4A35-BAE5-34F4B4FE6F71}" type="pres">
      <dgm:prSet presAssocID="{31CDAA49-CB74-46BD-BFBF-81BA379359A2}" presName="Name9" presStyleLbl="parChTrans1D2" presStyleIdx="5" presStyleCnt="8"/>
      <dgm:spPr/>
      <dgm:t>
        <a:bodyPr/>
        <a:lstStyle/>
        <a:p>
          <a:endParaRPr lang="en-US"/>
        </a:p>
      </dgm:t>
    </dgm:pt>
    <dgm:pt modelId="{84065286-81D7-47C0-8C65-A611F262EE4B}" type="pres">
      <dgm:prSet presAssocID="{31CDAA49-CB74-46BD-BFBF-81BA379359A2}" presName="connTx" presStyleLbl="parChTrans1D2" presStyleIdx="5" presStyleCnt="8"/>
      <dgm:spPr/>
      <dgm:t>
        <a:bodyPr/>
        <a:lstStyle/>
        <a:p>
          <a:endParaRPr lang="en-US"/>
        </a:p>
      </dgm:t>
    </dgm:pt>
    <dgm:pt modelId="{21DEFFB7-4B43-4333-AD2F-472BEA58B989}" type="pres">
      <dgm:prSet presAssocID="{16616BA0-4DBC-4C6E-B41A-85DFCFF35A25}" presName="node" presStyleLbl="node1" presStyleIdx="5" presStyleCnt="8">
        <dgm:presLayoutVars>
          <dgm:bulletEnabled val="1"/>
        </dgm:presLayoutVars>
      </dgm:prSet>
      <dgm:spPr/>
      <dgm:t>
        <a:bodyPr/>
        <a:lstStyle/>
        <a:p>
          <a:endParaRPr lang="en-US"/>
        </a:p>
      </dgm:t>
    </dgm:pt>
    <dgm:pt modelId="{0860CCBB-48C1-4838-A833-87BF2753311C}" type="pres">
      <dgm:prSet presAssocID="{2FCC8CBA-B721-4FCC-9D1C-AA4B1ECB7CA5}" presName="Name9" presStyleLbl="parChTrans1D2" presStyleIdx="6" presStyleCnt="8"/>
      <dgm:spPr/>
      <dgm:t>
        <a:bodyPr/>
        <a:lstStyle/>
        <a:p>
          <a:endParaRPr lang="en-US"/>
        </a:p>
      </dgm:t>
    </dgm:pt>
    <dgm:pt modelId="{16610DE7-E7AF-4B7B-A97E-82297AE71DCE}" type="pres">
      <dgm:prSet presAssocID="{2FCC8CBA-B721-4FCC-9D1C-AA4B1ECB7CA5}" presName="connTx" presStyleLbl="parChTrans1D2" presStyleIdx="6" presStyleCnt="8"/>
      <dgm:spPr/>
      <dgm:t>
        <a:bodyPr/>
        <a:lstStyle/>
        <a:p>
          <a:endParaRPr lang="en-US"/>
        </a:p>
      </dgm:t>
    </dgm:pt>
    <dgm:pt modelId="{F50258DC-1416-4951-9A00-322F16700E2A}" type="pres">
      <dgm:prSet presAssocID="{A93D4E2E-B0BB-44BC-8E97-AE12448FD6D3}" presName="node" presStyleLbl="node1" presStyleIdx="6" presStyleCnt="8">
        <dgm:presLayoutVars>
          <dgm:bulletEnabled val="1"/>
        </dgm:presLayoutVars>
      </dgm:prSet>
      <dgm:spPr/>
      <dgm:t>
        <a:bodyPr/>
        <a:lstStyle/>
        <a:p>
          <a:endParaRPr lang="en-US"/>
        </a:p>
      </dgm:t>
    </dgm:pt>
    <dgm:pt modelId="{D8679A79-5783-4A2C-9E15-9B4B48ADB399}" type="pres">
      <dgm:prSet presAssocID="{4C5AB15A-2E9F-4B06-A573-159217A7D0A1}" presName="Name9" presStyleLbl="parChTrans1D2" presStyleIdx="7" presStyleCnt="8"/>
      <dgm:spPr/>
      <dgm:t>
        <a:bodyPr/>
        <a:lstStyle/>
        <a:p>
          <a:endParaRPr lang="en-US"/>
        </a:p>
      </dgm:t>
    </dgm:pt>
    <dgm:pt modelId="{4424E299-5819-482D-BC34-3A442B46C421}" type="pres">
      <dgm:prSet presAssocID="{4C5AB15A-2E9F-4B06-A573-159217A7D0A1}" presName="connTx" presStyleLbl="parChTrans1D2" presStyleIdx="7" presStyleCnt="8"/>
      <dgm:spPr/>
      <dgm:t>
        <a:bodyPr/>
        <a:lstStyle/>
        <a:p>
          <a:endParaRPr lang="en-US"/>
        </a:p>
      </dgm:t>
    </dgm:pt>
    <dgm:pt modelId="{FE40F7A2-FBAE-400E-8E5B-3E0A97B1BB79}" type="pres">
      <dgm:prSet presAssocID="{42BC9894-D522-48EF-953E-5A3F94761BF0}" presName="node" presStyleLbl="node1" presStyleIdx="7" presStyleCnt="8">
        <dgm:presLayoutVars>
          <dgm:bulletEnabled val="1"/>
        </dgm:presLayoutVars>
      </dgm:prSet>
      <dgm:spPr/>
      <dgm:t>
        <a:bodyPr/>
        <a:lstStyle/>
        <a:p>
          <a:endParaRPr lang="en-US"/>
        </a:p>
      </dgm:t>
    </dgm:pt>
  </dgm:ptLst>
  <dgm:cxnLst>
    <dgm:cxn modelId="{3C42EC14-AED6-4008-9454-1134FABC4ECD}" type="presOf" srcId="{B5019CD8-D28C-4705-8BD5-0BF2FF21AC4D}" destId="{31CD2962-4F4C-491F-BCDD-972415D5354B}" srcOrd="0" destOrd="0" presId="urn:microsoft.com/office/officeart/2005/8/layout/radial1"/>
    <dgm:cxn modelId="{9A371819-D851-4475-BCC4-9B19F270497E}" type="presOf" srcId="{77E1DBCF-0AD5-4447-A3C5-F94089829A54}" destId="{019138ED-C871-4C33-9A83-A96A247E6AEC}" srcOrd="0" destOrd="0" presId="urn:microsoft.com/office/officeart/2005/8/layout/radial1"/>
    <dgm:cxn modelId="{95BB2C3A-33C5-4E09-BE7D-42ADBCF2CF82}" type="presOf" srcId="{2FCC8CBA-B721-4FCC-9D1C-AA4B1ECB7CA5}" destId="{0860CCBB-48C1-4838-A833-87BF2753311C}" srcOrd="0" destOrd="0" presId="urn:microsoft.com/office/officeart/2005/8/layout/radial1"/>
    <dgm:cxn modelId="{41AD014D-B60D-47B8-BCF5-734E87E6B710}" type="presOf" srcId="{2FCC8CBA-B721-4FCC-9D1C-AA4B1ECB7CA5}" destId="{16610DE7-E7AF-4B7B-A97E-82297AE71DCE}" srcOrd="1" destOrd="0" presId="urn:microsoft.com/office/officeart/2005/8/layout/radial1"/>
    <dgm:cxn modelId="{1C5210DE-1998-41D0-889A-A344D031B886}" type="presOf" srcId="{37489853-B8DF-49B1-BD1D-A149F1193D45}" destId="{2E35BF3B-5106-450C-9404-AF639B875DFB}" srcOrd="1" destOrd="0" presId="urn:microsoft.com/office/officeart/2005/8/layout/radial1"/>
    <dgm:cxn modelId="{3C1B7173-FA0A-47E0-ADF9-240F1DA4E62F}" srcId="{5167182D-04EE-410A-BC7D-D94A257226D1}" destId="{9EB651EA-A246-4830-9EE7-3A4F5F2818CD}" srcOrd="3" destOrd="0" parTransId="{2F6E8C46-B720-4AF1-9143-79E0F9A45898}" sibTransId="{4E090B3A-4578-4547-BA50-FF1C3C8F91CD}"/>
    <dgm:cxn modelId="{2AC9B731-BAEB-4CCE-B9C3-BD3DA52C1567}" type="presOf" srcId="{4C5AB15A-2E9F-4B06-A573-159217A7D0A1}" destId="{4424E299-5819-482D-BC34-3A442B46C421}" srcOrd="1" destOrd="0" presId="urn:microsoft.com/office/officeart/2005/8/layout/radial1"/>
    <dgm:cxn modelId="{7C1C0772-FDB2-465B-97B6-37EAF7D93E15}" type="presOf" srcId="{16616BA0-4DBC-4C6E-B41A-85DFCFF35A25}" destId="{21DEFFB7-4B43-4333-AD2F-472BEA58B989}" srcOrd="0" destOrd="0" presId="urn:microsoft.com/office/officeart/2005/8/layout/radial1"/>
    <dgm:cxn modelId="{9F9654E6-5E2D-42DD-BFD5-EE06DCBC41C2}" type="presOf" srcId="{2F6E8C46-B720-4AF1-9143-79E0F9A45898}" destId="{D67FD892-91A0-4817-A367-B5490FC524C0}" srcOrd="0" destOrd="0" presId="urn:microsoft.com/office/officeart/2005/8/layout/radial1"/>
    <dgm:cxn modelId="{91129D04-1E1C-4258-ACEF-C06DAED4C2FF}" type="presOf" srcId="{97AE3B93-1110-42F3-922F-8BA8DD8EA9E0}" destId="{0EB7BCFB-E250-4D36-BFD4-148AFC674D70}" srcOrd="0" destOrd="0" presId="urn:microsoft.com/office/officeart/2005/8/layout/radial1"/>
    <dgm:cxn modelId="{ED5E07FD-3C59-4CE8-A37A-81FB93DAA47E}" type="presOf" srcId="{42BC9894-D522-48EF-953E-5A3F94761BF0}" destId="{FE40F7A2-FBAE-400E-8E5B-3E0A97B1BB79}" srcOrd="0" destOrd="0" presId="urn:microsoft.com/office/officeart/2005/8/layout/radial1"/>
    <dgm:cxn modelId="{9A3EA04D-31F7-4439-BCA5-E0B274206D7E}" type="presOf" srcId="{78A1DD86-BF3E-48DD-8DFD-99A7C8A68534}" destId="{161BF4A8-B475-4A65-BC3E-201753254349}" srcOrd="0" destOrd="0" presId="urn:microsoft.com/office/officeart/2005/8/layout/radial1"/>
    <dgm:cxn modelId="{D99420B4-457F-4AFD-9CEE-54E239272AC2}" type="presOf" srcId="{9EB651EA-A246-4830-9EE7-3A4F5F2818CD}" destId="{30C47ADB-02CC-4E9F-838A-D242C719FDCE}" srcOrd="0" destOrd="0" presId="urn:microsoft.com/office/officeart/2005/8/layout/radial1"/>
    <dgm:cxn modelId="{B2F34EFA-CAC4-4808-AED8-FA3F9EAAF546}" srcId="{5167182D-04EE-410A-BC7D-D94A257226D1}" destId="{DA8CF107-8B86-4B0F-BBB2-105F746295EF}" srcOrd="4" destOrd="0" parTransId="{78A1DD86-BF3E-48DD-8DFD-99A7C8A68534}" sibTransId="{ABA6D664-93AE-4AFC-80D9-7487BD2A3C73}"/>
    <dgm:cxn modelId="{6DD07F7D-9B29-4054-85A9-0BD8149FADF9}" srcId="{5167182D-04EE-410A-BC7D-D94A257226D1}" destId="{A93D4E2E-B0BB-44BC-8E97-AE12448FD6D3}" srcOrd="6" destOrd="0" parTransId="{2FCC8CBA-B721-4FCC-9D1C-AA4B1ECB7CA5}" sibTransId="{C268B04C-05C0-493E-9DB4-AF0CF7A439BA}"/>
    <dgm:cxn modelId="{8F14BDAD-4221-4840-8796-566351B8D261}" type="presOf" srcId="{31CDAA49-CB74-46BD-BFBF-81BA379359A2}" destId="{84065286-81D7-47C0-8C65-A611F262EE4B}" srcOrd="1" destOrd="0" presId="urn:microsoft.com/office/officeart/2005/8/layout/radial1"/>
    <dgm:cxn modelId="{3363F36E-5F67-45F3-A8A1-AAF55D9997D5}" type="presOf" srcId="{DA8CF107-8B86-4B0F-BBB2-105F746295EF}" destId="{AB490B1D-409F-473B-B7FF-368F265CB5BE}" srcOrd="0" destOrd="0" presId="urn:microsoft.com/office/officeart/2005/8/layout/radial1"/>
    <dgm:cxn modelId="{87E58E2B-C4F7-4E42-9341-964A5FB33B17}" srcId="{5167182D-04EE-410A-BC7D-D94A257226D1}" destId="{42BC9894-D522-48EF-953E-5A3F94761BF0}" srcOrd="7" destOrd="0" parTransId="{4C5AB15A-2E9F-4B06-A573-159217A7D0A1}" sibTransId="{3902F9AE-EA13-4C1C-A75C-13C8FEA71BB3}"/>
    <dgm:cxn modelId="{E67EC667-3E9B-4990-93B9-692853DE8C16}" srcId="{97AE3B93-1110-42F3-922F-8BA8DD8EA9E0}" destId="{5167182D-04EE-410A-BC7D-D94A257226D1}" srcOrd="0" destOrd="0" parTransId="{51F94293-9829-4087-B88A-F536F8AA8C95}" sibTransId="{667524D8-BFEA-4545-AD5B-F0FDB3180652}"/>
    <dgm:cxn modelId="{E1B6F26C-88D2-42C1-B679-121FFE55F2D5}" srcId="{5167182D-04EE-410A-BC7D-D94A257226D1}" destId="{16616BA0-4DBC-4C6E-B41A-85DFCFF35A25}" srcOrd="5" destOrd="0" parTransId="{31CDAA49-CB74-46BD-BFBF-81BA379359A2}" sibTransId="{CB73805E-A660-4A12-BEC4-02082607641C}"/>
    <dgm:cxn modelId="{223B697A-6A2B-4854-B62F-59A46CB51BA9}" type="presOf" srcId="{08B61460-DCC5-4237-8938-38CC6E6003BB}" destId="{43B58DFC-4E8E-48F0-98B7-1056DC27F4C7}" srcOrd="0" destOrd="0" presId="urn:microsoft.com/office/officeart/2005/8/layout/radial1"/>
    <dgm:cxn modelId="{E778251E-1D24-4E30-AF4E-8461EA140E9C}" srcId="{5167182D-04EE-410A-BC7D-D94A257226D1}" destId="{77E1DBCF-0AD5-4447-A3C5-F94089829A54}" srcOrd="1" destOrd="0" parTransId="{B5019CD8-D28C-4705-8BD5-0BF2FF21AC4D}" sibTransId="{10D4FD78-91CD-4B7E-B03C-61617123F13B}"/>
    <dgm:cxn modelId="{A702D550-16CB-48B6-84BC-53D679997B0D}" type="presOf" srcId="{4C5AB15A-2E9F-4B06-A573-159217A7D0A1}" destId="{D8679A79-5783-4A2C-9E15-9B4B48ADB399}" srcOrd="0" destOrd="0" presId="urn:microsoft.com/office/officeart/2005/8/layout/radial1"/>
    <dgm:cxn modelId="{516082BF-195C-44AE-B81D-E3ED1042D888}" type="presOf" srcId="{5167182D-04EE-410A-BC7D-D94A257226D1}" destId="{F93612AF-57E9-46CB-9DCA-86A323DCA583}" srcOrd="0" destOrd="0" presId="urn:microsoft.com/office/officeart/2005/8/layout/radial1"/>
    <dgm:cxn modelId="{9ED8C6B7-D28D-489D-9A05-4CCB80B414B6}" type="presOf" srcId="{A93D4E2E-B0BB-44BC-8E97-AE12448FD6D3}" destId="{F50258DC-1416-4951-9A00-322F16700E2A}" srcOrd="0" destOrd="0" presId="urn:microsoft.com/office/officeart/2005/8/layout/radial1"/>
    <dgm:cxn modelId="{496FA5AE-4BCF-43C0-9AAF-15621625B652}" type="presOf" srcId="{E66D1ABD-18DE-4D63-8173-030A7B724DED}" destId="{2BC049F9-7670-4AC2-A149-C0070DF34D78}" srcOrd="0" destOrd="0" presId="urn:microsoft.com/office/officeart/2005/8/layout/radial1"/>
    <dgm:cxn modelId="{6FEE6772-0867-4EFD-AC30-B6D27E5B76B7}" type="presOf" srcId="{78A1DD86-BF3E-48DD-8DFD-99A7C8A68534}" destId="{3B8A9DA0-D7ED-48DE-875A-FF967C21DB27}" srcOrd="1" destOrd="0" presId="urn:microsoft.com/office/officeart/2005/8/layout/radial1"/>
    <dgm:cxn modelId="{2ADC5720-5D91-40AC-BCC0-530D101FD8EA}" srcId="{5167182D-04EE-410A-BC7D-D94A257226D1}" destId="{949EA7F0-506F-4E66-A076-0A2708D6EBF5}" srcOrd="2" destOrd="0" parTransId="{E66D1ABD-18DE-4D63-8173-030A7B724DED}" sibTransId="{D08F6BD6-7682-4548-8208-DF5F3670A6B5}"/>
    <dgm:cxn modelId="{5E6CA569-2844-463E-89D6-065E9E67FE28}" type="presOf" srcId="{E66D1ABD-18DE-4D63-8173-030A7B724DED}" destId="{9DE6998E-608F-4153-B5A7-F3F08ADBF715}" srcOrd="1" destOrd="0" presId="urn:microsoft.com/office/officeart/2005/8/layout/radial1"/>
    <dgm:cxn modelId="{9B25B5D7-789A-40F8-91C1-010D494A7C59}" srcId="{5167182D-04EE-410A-BC7D-D94A257226D1}" destId="{08B61460-DCC5-4237-8938-38CC6E6003BB}" srcOrd="0" destOrd="0" parTransId="{37489853-B8DF-49B1-BD1D-A149F1193D45}" sibTransId="{508869F8-7D97-44D9-BE39-5BBF8CE920CB}"/>
    <dgm:cxn modelId="{D18972EC-6763-40E2-9B52-F9B3E9BB9B96}" type="presOf" srcId="{949EA7F0-506F-4E66-A076-0A2708D6EBF5}" destId="{4B0CFD63-7791-4BB0-96AD-060B2DAE4C75}" srcOrd="0" destOrd="0" presId="urn:microsoft.com/office/officeart/2005/8/layout/radial1"/>
    <dgm:cxn modelId="{CA0A21B0-DAA1-432F-A57B-A8ACE95C4759}" type="presOf" srcId="{31CDAA49-CB74-46BD-BFBF-81BA379359A2}" destId="{36469397-4001-4A35-BAE5-34F4B4FE6F71}" srcOrd="0" destOrd="0" presId="urn:microsoft.com/office/officeart/2005/8/layout/radial1"/>
    <dgm:cxn modelId="{347F646C-715C-4A34-8924-FA6C560FF573}" type="presOf" srcId="{B5019CD8-D28C-4705-8BD5-0BF2FF21AC4D}" destId="{4B8D1BB4-A6BD-45AF-BAE9-E0DB95A2DC3B}" srcOrd="1" destOrd="0" presId="urn:microsoft.com/office/officeart/2005/8/layout/radial1"/>
    <dgm:cxn modelId="{1C269176-CC1E-484D-979D-324BDEDA9B31}" type="presOf" srcId="{2F6E8C46-B720-4AF1-9143-79E0F9A45898}" destId="{CB6E1F0D-4F69-49AE-A2B7-20F883271BEF}" srcOrd="1" destOrd="0" presId="urn:microsoft.com/office/officeart/2005/8/layout/radial1"/>
    <dgm:cxn modelId="{190E9C68-9D9E-4BCE-9191-261C28FFC61B}" type="presOf" srcId="{37489853-B8DF-49B1-BD1D-A149F1193D45}" destId="{7812BB5E-5C86-4B6C-93D1-4043FBCF16AD}" srcOrd="0" destOrd="0" presId="urn:microsoft.com/office/officeart/2005/8/layout/radial1"/>
    <dgm:cxn modelId="{F00E40C7-F967-4D03-B9EB-F11E65516110}" type="presParOf" srcId="{0EB7BCFB-E250-4D36-BFD4-148AFC674D70}" destId="{F93612AF-57E9-46CB-9DCA-86A323DCA583}" srcOrd="0" destOrd="0" presId="urn:microsoft.com/office/officeart/2005/8/layout/radial1"/>
    <dgm:cxn modelId="{0231C7F0-19FD-4BB2-B781-91FB1FA6508A}" type="presParOf" srcId="{0EB7BCFB-E250-4D36-BFD4-148AFC674D70}" destId="{7812BB5E-5C86-4B6C-93D1-4043FBCF16AD}" srcOrd="1" destOrd="0" presId="urn:microsoft.com/office/officeart/2005/8/layout/radial1"/>
    <dgm:cxn modelId="{ED6ADE47-DAE1-4346-86D9-13CDC2DBA443}" type="presParOf" srcId="{7812BB5E-5C86-4B6C-93D1-4043FBCF16AD}" destId="{2E35BF3B-5106-450C-9404-AF639B875DFB}" srcOrd="0" destOrd="0" presId="urn:microsoft.com/office/officeart/2005/8/layout/radial1"/>
    <dgm:cxn modelId="{A90521D8-FE95-464B-81BD-6DE1587B500D}" type="presParOf" srcId="{0EB7BCFB-E250-4D36-BFD4-148AFC674D70}" destId="{43B58DFC-4E8E-48F0-98B7-1056DC27F4C7}" srcOrd="2" destOrd="0" presId="urn:microsoft.com/office/officeart/2005/8/layout/radial1"/>
    <dgm:cxn modelId="{12731872-09BC-46CC-9711-5F99498486D4}" type="presParOf" srcId="{0EB7BCFB-E250-4D36-BFD4-148AFC674D70}" destId="{31CD2962-4F4C-491F-BCDD-972415D5354B}" srcOrd="3" destOrd="0" presId="urn:microsoft.com/office/officeart/2005/8/layout/radial1"/>
    <dgm:cxn modelId="{D7FBD6BA-00A7-46CD-B840-FDB8BC9AB34E}" type="presParOf" srcId="{31CD2962-4F4C-491F-BCDD-972415D5354B}" destId="{4B8D1BB4-A6BD-45AF-BAE9-E0DB95A2DC3B}" srcOrd="0" destOrd="0" presId="urn:microsoft.com/office/officeart/2005/8/layout/radial1"/>
    <dgm:cxn modelId="{267B5312-4917-4620-B490-C229F881C282}" type="presParOf" srcId="{0EB7BCFB-E250-4D36-BFD4-148AFC674D70}" destId="{019138ED-C871-4C33-9A83-A96A247E6AEC}" srcOrd="4" destOrd="0" presId="urn:microsoft.com/office/officeart/2005/8/layout/radial1"/>
    <dgm:cxn modelId="{89A00024-221B-4FEF-91CD-B5A88DAB9426}" type="presParOf" srcId="{0EB7BCFB-E250-4D36-BFD4-148AFC674D70}" destId="{2BC049F9-7670-4AC2-A149-C0070DF34D78}" srcOrd="5" destOrd="0" presId="urn:microsoft.com/office/officeart/2005/8/layout/radial1"/>
    <dgm:cxn modelId="{C5E8E209-5171-4516-870C-91623702861B}" type="presParOf" srcId="{2BC049F9-7670-4AC2-A149-C0070DF34D78}" destId="{9DE6998E-608F-4153-B5A7-F3F08ADBF715}" srcOrd="0" destOrd="0" presId="urn:microsoft.com/office/officeart/2005/8/layout/radial1"/>
    <dgm:cxn modelId="{5698AB5C-FD89-4501-9EFF-D79DB61B707E}" type="presParOf" srcId="{0EB7BCFB-E250-4D36-BFD4-148AFC674D70}" destId="{4B0CFD63-7791-4BB0-96AD-060B2DAE4C75}" srcOrd="6" destOrd="0" presId="urn:microsoft.com/office/officeart/2005/8/layout/radial1"/>
    <dgm:cxn modelId="{F6CDC59B-4E58-4A32-A42E-CD4001D74A29}" type="presParOf" srcId="{0EB7BCFB-E250-4D36-BFD4-148AFC674D70}" destId="{D67FD892-91A0-4817-A367-B5490FC524C0}" srcOrd="7" destOrd="0" presId="urn:microsoft.com/office/officeart/2005/8/layout/radial1"/>
    <dgm:cxn modelId="{918700A5-0BC3-4087-B01B-626FB740E6C2}" type="presParOf" srcId="{D67FD892-91A0-4817-A367-B5490FC524C0}" destId="{CB6E1F0D-4F69-49AE-A2B7-20F883271BEF}" srcOrd="0" destOrd="0" presId="urn:microsoft.com/office/officeart/2005/8/layout/radial1"/>
    <dgm:cxn modelId="{FC887884-F109-410A-AE30-1D0966EC72ED}" type="presParOf" srcId="{0EB7BCFB-E250-4D36-BFD4-148AFC674D70}" destId="{30C47ADB-02CC-4E9F-838A-D242C719FDCE}" srcOrd="8" destOrd="0" presId="urn:microsoft.com/office/officeart/2005/8/layout/radial1"/>
    <dgm:cxn modelId="{D5A574CA-35B9-48AE-A8C3-67A143FC5C53}" type="presParOf" srcId="{0EB7BCFB-E250-4D36-BFD4-148AFC674D70}" destId="{161BF4A8-B475-4A65-BC3E-201753254349}" srcOrd="9" destOrd="0" presId="urn:microsoft.com/office/officeart/2005/8/layout/radial1"/>
    <dgm:cxn modelId="{1ECD89C8-1C54-4ABD-982B-435016831446}" type="presParOf" srcId="{161BF4A8-B475-4A65-BC3E-201753254349}" destId="{3B8A9DA0-D7ED-48DE-875A-FF967C21DB27}" srcOrd="0" destOrd="0" presId="urn:microsoft.com/office/officeart/2005/8/layout/radial1"/>
    <dgm:cxn modelId="{184FBA7F-2F7E-4330-AF52-D2883C7C3869}" type="presParOf" srcId="{0EB7BCFB-E250-4D36-BFD4-148AFC674D70}" destId="{AB490B1D-409F-473B-B7FF-368F265CB5BE}" srcOrd="10" destOrd="0" presId="urn:microsoft.com/office/officeart/2005/8/layout/radial1"/>
    <dgm:cxn modelId="{94141BA6-47CC-4318-8E09-980BE9519411}" type="presParOf" srcId="{0EB7BCFB-E250-4D36-BFD4-148AFC674D70}" destId="{36469397-4001-4A35-BAE5-34F4B4FE6F71}" srcOrd="11" destOrd="0" presId="urn:microsoft.com/office/officeart/2005/8/layout/radial1"/>
    <dgm:cxn modelId="{7FB8ED6C-092E-412D-940E-C99F6D8F9FDF}" type="presParOf" srcId="{36469397-4001-4A35-BAE5-34F4B4FE6F71}" destId="{84065286-81D7-47C0-8C65-A611F262EE4B}" srcOrd="0" destOrd="0" presId="urn:microsoft.com/office/officeart/2005/8/layout/radial1"/>
    <dgm:cxn modelId="{2F272E1E-909F-49DC-B419-EEC059DEDBC0}" type="presParOf" srcId="{0EB7BCFB-E250-4D36-BFD4-148AFC674D70}" destId="{21DEFFB7-4B43-4333-AD2F-472BEA58B989}" srcOrd="12" destOrd="0" presId="urn:microsoft.com/office/officeart/2005/8/layout/radial1"/>
    <dgm:cxn modelId="{34E0AFE5-6699-4431-A610-F1E0CC0A0596}" type="presParOf" srcId="{0EB7BCFB-E250-4D36-BFD4-148AFC674D70}" destId="{0860CCBB-48C1-4838-A833-87BF2753311C}" srcOrd="13" destOrd="0" presId="urn:microsoft.com/office/officeart/2005/8/layout/radial1"/>
    <dgm:cxn modelId="{F018FB3F-B583-4FA6-B92C-70BDB2CABD90}" type="presParOf" srcId="{0860CCBB-48C1-4838-A833-87BF2753311C}" destId="{16610DE7-E7AF-4B7B-A97E-82297AE71DCE}" srcOrd="0" destOrd="0" presId="urn:microsoft.com/office/officeart/2005/8/layout/radial1"/>
    <dgm:cxn modelId="{3EF02CD8-EE6D-4F2D-A5D7-93DB60C59822}" type="presParOf" srcId="{0EB7BCFB-E250-4D36-BFD4-148AFC674D70}" destId="{F50258DC-1416-4951-9A00-322F16700E2A}" srcOrd="14" destOrd="0" presId="urn:microsoft.com/office/officeart/2005/8/layout/radial1"/>
    <dgm:cxn modelId="{65B2A521-966F-4031-B494-BC08A9394D61}" type="presParOf" srcId="{0EB7BCFB-E250-4D36-BFD4-148AFC674D70}" destId="{D8679A79-5783-4A2C-9E15-9B4B48ADB399}" srcOrd="15" destOrd="0" presId="urn:microsoft.com/office/officeart/2005/8/layout/radial1"/>
    <dgm:cxn modelId="{CF5D0C89-0969-4548-8E7B-0A718D179538}" type="presParOf" srcId="{D8679A79-5783-4A2C-9E15-9B4B48ADB399}" destId="{4424E299-5819-482D-BC34-3A442B46C421}" srcOrd="0" destOrd="0" presId="urn:microsoft.com/office/officeart/2005/8/layout/radial1"/>
    <dgm:cxn modelId="{066EDDBC-08DD-4409-96E8-8DDA85D6188F}" type="presParOf" srcId="{0EB7BCFB-E250-4D36-BFD4-148AFC674D70}" destId="{FE40F7A2-FBAE-400E-8E5B-3E0A97B1BB79}" srcOrd="16" destOrd="0" presId="urn:microsoft.com/office/officeart/2005/8/layout/radial1"/>
  </dgm:cxnLst>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612AF-57E9-46CB-9DCA-86A323DCA583}">
      <dsp:nvSpPr>
        <dsp:cNvPr id="0" name=""/>
        <dsp:cNvSpPr/>
      </dsp:nvSpPr>
      <dsp:spPr>
        <a:xfrm>
          <a:off x="2864811" y="1842072"/>
          <a:ext cx="1087203" cy="1087203"/>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2 CFR 200</a:t>
          </a:r>
        </a:p>
        <a:p>
          <a:pPr lvl="0" algn="ctr" defTabSz="711200">
            <a:lnSpc>
              <a:spcPct val="90000"/>
            </a:lnSpc>
            <a:spcBef>
              <a:spcPct val="0"/>
            </a:spcBef>
            <a:spcAft>
              <a:spcPct val="35000"/>
            </a:spcAft>
          </a:pPr>
          <a:endParaRPr lang="en-US" sz="1600" kern="1200" dirty="0"/>
        </a:p>
      </dsp:txBody>
      <dsp:txXfrm>
        <a:off x="3024028" y="2001289"/>
        <a:ext cx="768769" cy="768769"/>
      </dsp:txXfrm>
    </dsp:sp>
    <dsp:sp modelId="{7812BB5E-5C86-4B6C-93D1-4043FBCF16AD}">
      <dsp:nvSpPr>
        <dsp:cNvPr id="0" name=""/>
        <dsp:cNvSpPr/>
      </dsp:nvSpPr>
      <dsp:spPr>
        <a:xfrm rot="16079434">
          <a:off x="3007918" y="1459491"/>
          <a:ext cx="737026" cy="29256"/>
        </a:xfrm>
        <a:custGeom>
          <a:avLst/>
          <a:gdLst/>
          <a:ahLst/>
          <a:cxnLst/>
          <a:rect l="0" t="0" r="0" b="0"/>
          <a:pathLst>
            <a:path>
              <a:moveTo>
                <a:pt x="0" y="14628"/>
              </a:moveTo>
              <a:lnTo>
                <a:pt x="737026" y="14628"/>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58005" y="1455694"/>
        <a:ext cx="36851" cy="36851"/>
      </dsp:txXfrm>
    </dsp:sp>
    <dsp:sp modelId="{43B58DFC-4E8E-48F0-98B7-1056DC27F4C7}">
      <dsp:nvSpPr>
        <dsp:cNvPr id="0" name=""/>
        <dsp:cNvSpPr/>
      </dsp:nvSpPr>
      <dsp:spPr>
        <a:xfrm>
          <a:off x="2800847" y="18964"/>
          <a:ext cx="1087203" cy="1087203"/>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A-87</a:t>
          </a:r>
        </a:p>
        <a:p>
          <a:pPr lvl="0" algn="ctr" defTabSz="1022350">
            <a:lnSpc>
              <a:spcPct val="90000"/>
            </a:lnSpc>
            <a:spcBef>
              <a:spcPct val="0"/>
            </a:spcBef>
            <a:spcAft>
              <a:spcPct val="35000"/>
            </a:spcAft>
          </a:pPr>
          <a:endParaRPr lang="en-US" sz="2300" kern="1200" dirty="0"/>
        </a:p>
      </dsp:txBody>
      <dsp:txXfrm>
        <a:off x="2960064" y="178181"/>
        <a:ext cx="768769" cy="768769"/>
      </dsp:txXfrm>
    </dsp:sp>
    <dsp:sp modelId="{31CD2962-4F4C-491F-BCDD-972415D5354B}">
      <dsp:nvSpPr>
        <dsp:cNvPr id="0" name=""/>
        <dsp:cNvSpPr/>
      </dsp:nvSpPr>
      <dsp:spPr>
        <a:xfrm rot="18847750">
          <a:off x="3680856" y="1730226"/>
          <a:ext cx="698374" cy="29256"/>
        </a:xfrm>
        <a:custGeom>
          <a:avLst/>
          <a:gdLst/>
          <a:ahLst/>
          <a:cxnLst/>
          <a:rect l="0" t="0" r="0" b="0"/>
          <a:pathLst>
            <a:path>
              <a:moveTo>
                <a:pt x="0" y="14628"/>
              </a:moveTo>
              <a:lnTo>
                <a:pt x="698374" y="14628"/>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12584" y="1727395"/>
        <a:ext cx="34918" cy="34918"/>
      </dsp:txXfrm>
    </dsp:sp>
    <dsp:sp modelId="{019138ED-C871-4C33-9A83-A96A247E6AEC}">
      <dsp:nvSpPr>
        <dsp:cNvPr id="0" name=""/>
        <dsp:cNvSpPr/>
      </dsp:nvSpPr>
      <dsp:spPr>
        <a:xfrm>
          <a:off x="4108071" y="560434"/>
          <a:ext cx="1087203" cy="1087203"/>
        </a:xfrm>
        <a:prstGeom prst="ellipse">
          <a:avLst/>
        </a:prstGeom>
        <a:solidFill>
          <a:schemeClr val="accent1">
            <a:shade val="80000"/>
            <a:hueOff val="-75907"/>
            <a:satOff val="-3619"/>
            <a:lumOff val="46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A-89</a:t>
          </a:r>
          <a:endParaRPr lang="en-US" sz="2300" kern="1200" dirty="0"/>
        </a:p>
      </dsp:txBody>
      <dsp:txXfrm>
        <a:off x="4267288" y="719651"/>
        <a:ext cx="768769" cy="768769"/>
      </dsp:txXfrm>
    </dsp:sp>
    <dsp:sp modelId="{2BC049F9-7670-4AC2-A149-C0070DF34D78}">
      <dsp:nvSpPr>
        <dsp:cNvPr id="0" name=""/>
        <dsp:cNvSpPr/>
      </dsp:nvSpPr>
      <dsp:spPr>
        <a:xfrm rot="49280">
          <a:off x="3951923" y="2383838"/>
          <a:ext cx="697708" cy="29256"/>
        </a:xfrm>
        <a:custGeom>
          <a:avLst/>
          <a:gdLst/>
          <a:ahLst/>
          <a:cxnLst/>
          <a:rect l="0" t="0" r="0" b="0"/>
          <a:pathLst>
            <a:path>
              <a:moveTo>
                <a:pt x="0" y="14628"/>
              </a:moveTo>
              <a:lnTo>
                <a:pt x="697708" y="14628"/>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83335" y="2381024"/>
        <a:ext cx="34885" cy="34885"/>
      </dsp:txXfrm>
    </dsp:sp>
    <dsp:sp modelId="{4B0CFD63-7791-4BB0-96AD-060B2DAE4C75}">
      <dsp:nvSpPr>
        <dsp:cNvPr id="0" name=""/>
        <dsp:cNvSpPr/>
      </dsp:nvSpPr>
      <dsp:spPr>
        <a:xfrm>
          <a:off x="4649541" y="1867658"/>
          <a:ext cx="1087203" cy="1087203"/>
        </a:xfrm>
        <a:prstGeom prst="ellipse">
          <a:avLst/>
        </a:prstGeom>
        <a:solidFill>
          <a:schemeClr val="accent1">
            <a:shade val="80000"/>
            <a:hueOff val="-151814"/>
            <a:satOff val="-7239"/>
            <a:lumOff val="92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A-110</a:t>
          </a:r>
          <a:endParaRPr lang="en-US" sz="2300" kern="1200" dirty="0"/>
        </a:p>
      </dsp:txBody>
      <dsp:txXfrm>
        <a:off x="4808758" y="2026875"/>
        <a:ext cx="768769" cy="768769"/>
      </dsp:txXfrm>
    </dsp:sp>
    <dsp:sp modelId="{D67FD892-91A0-4817-A367-B5490FC524C0}">
      <dsp:nvSpPr>
        <dsp:cNvPr id="0" name=""/>
        <dsp:cNvSpPr/>
      </dsp:nvSpPr>
      <dsp:spPr>
        <a:xfrm rot="2819457">
          <a:off x="3662317" y="3037450"/>
          <a:ext cx="735452" cy="29256"/>
        </a:xfrm>
        <a:custGeom>
          <a:avLst/>
          <a:gdLst/>
          <a:ahLst/>
          <a:cxnLst/>
          <a:rect l="0" t="0" r="0" b="0"/>
          <a:pathLst>
            <a:path>
              <a:moveTo>
                <a:pt x="0" y="14628"/>
              </a:moveTo>
              <a:lnTo>
                <a:pt x="735452" y="14628"/>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11657" y="3033692"/>
        <a:ext cx="36772" cy="36772"/>
      </dsp:txXfrm>
    </dsp:sp>
    <dsp:sp modelId="{30C47ADB-02CC-4E9F-838A-D242C719FDCE}">
      <dsp:nvSpPr>
        <dsp:cNvPr id="0" name=""/>
        <dsp:cNvSpPr/>
      </dsp:nvSpPr>
      <dsp:spPr>
        <a:xfrm>
          <a:off x="4108071" y="3174882"/>
          <a:ext cx="1087203" cy="1087203"/>
        </a:xfrm>
        <a:prstGeom prst="ellipse">
          <a:avLst/>
        </a:prstGeom>
        <a:solidFill>
          <a:schemeClr val="accent1">
            <a:shade val="80000"/>
            <a:hueOff val="-227721"/>
            <a:satOff val="-10858"/>
            <a:lumOff val="138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A-21</a:t>
          </a:r>
          <a:endParaRPr lang="en-US" sz="2300" kern="1200" dirty="0"/>
        </a:p>
      </dsp:txBody>
      <dsp:txXfrm>
        <a:off x="4267288" y="3334099"/>
        <a:ext cx="768769" cy="768769"/>
      </dsp:txXfrm>
    </dsp:sp>
    <dsp:sp modelId="{161BF4A8-B475-4A65-BC3E-201753254349}">
      <dsp:nvSpPr>
        <dsp:cNvPr id="0" name=""/>
        <dsp:cNvSpPr/>
      </dsp:nvSpPr>
      <dsp:spPr>
        <a:xfrm rot="5517277">
          <a:off x="2982347" y="3308185"/>
          <a:ext cx="788167" cy="29256"/>
        </a:xfrm>
        <a:custGeom>
          <a:avLst/>
          <a:gdLst/>
          <a:ahLst/>
          <a:cxnLst/>
          <a:rect l="0" t="0" r="0" b="0"/>
          <a:pathLst>
            <a:path>
              <a:moveTo>
                <a:pt x="0" y="14628"/>
              </a:moveTo>
              <a:lnTo>
                <a:pt x="788167" y="14628"/>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56727" y="3303109"/>
        <a:ext cx="39408" cy="39408"/>
      </dsp:txXfrm>
    </dsp:sp>
    <dsp:sp modelId="{AB490B1D-409F-473B-B7FF-368F265CB5BE}">
      <dsp:nvSpPr>
        <dsp:cNvPr id="0" name=""/>
        <dsp:cNvSpPr/>
      </dsp:nvSpPr>
      <dsp:spPr>
        <a:xfrm>
          <a:off x="2800847" y="3716352"/>
          <a:ext cx="1087203" cy="1087203"/>
        </a:xfrm>
        <a:prstGeom prst="ellipse">
          <a:avLst/>
        </a:prstGeom>
        <a:solidFill>
          <a:schemeClr val="accent1">
            <a:shade val="80000"/>
            <a:hueOff val="-303628"/>
            <a:satOff val="-14477"/>
            <a:lumOff val="184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A-133</a:t>
          </a:r>
          <a:endParaRPr lang="en-US" sz="2300" kern="1200" dirty="0"/>
        </a:p>
      </dsp:txBody>
      <dsp:txXfrm>
        <a:off x="2960064" y="3875569"/>
        <a:ext cx="768769" cy="768769"/>
      </dsp:txXfrm>
    </dsp:sp>
    <dsp:sp modelId="{36469397-4001-4A35-BAE5-34F4B4FE6F71}">
      <dsp:nvSpPr>
        <dsp:cNvPr id="0" name=""/>
        <dsp:cNvSpPr/>
      </dsp:nvSpPr>
      <dsp:spPr>
        <a:xfrm rot="8148790">
          <a:off x="2310316" y="3037450"/>
          <a:ext cx="825004" cy="29256"/>
        </a:xfrm>
        <a:custGeom>
          <a:avLst/>
          <a:gdLst/>
          <a:ahLst/>
          <a:cxnLst/>
          <a:rect l="0" t="0" r="0" b="0"/>
          <a:pathLst>
            <a:path>
              <a:moveTo>
                <a:pt x="0" y="14628"/>
              </a:moveTo>
              <a:lnTo>
                <a:pt x="825004" y="14628"/>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702194" y="3031453"/>
        <a:ext cx="41250" cy="41250"/>
      </dsp:txXfrm>
    </dsp:sp>
    <dsp:sp modelId="{21DEFFB7-4B43-4333-AD2F-472BEA58B989}">
      <dsp:nvSpPr>
        <dsp:cNvPr id="0" name=""/>
        <dsp:cNvSpPr/>
      </dsp:nvSpPr>
      <dsp:spPr>
        <a:xfrm>
          <a:off x="1493623" y="3174882"/>
          <a:ext cx="1087203" cy="1087203"/>
        </a:xfrm>
        <a:prstGeom prst="ellipse">
          <a:avLst/>
        </a:prstGeom>
        <a:solidFill>
          <a:schemeClr val="accent1">
            <a:shade val="80000"/>
            <a:hueOff val="-379535"/>
            <a:satOff val="-18096"/>
            <a:lumOff val="230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A-102</a:t>
          </a:r>
          <a:endParaRPr lang="en-US" sz="2300" kern="1200" dirty="0"/>
        </a:p>
      </dsp:txBody>
      <dsp:txXfrm>
        <a:off x="1652840" y="3334099"/>
        <a:ext cx="768769" cy="768769"/>
      </dsp:txXfrm>
    </dsp:sp>
    <dsp:sp modelId="{0860CCBB-48C1-4838-A833-87BF2753311C}">
      <dsp:nvSpPr>
        <dsp:cNvPr id="0" name=""/>
        <dsp:cNvSpPr/>
      </dsp:nvSpPr>
      <dsp:spPr>
        <a:xfrm rot="10754015">
          <a:off x="2039271" y="2383838"/>
          <a:ext cx="825626" cy="29256"/>
        </a:xfrm>
        <a:custGeom>
          <a:avLst/>
          <a:gdLst/>
          <a:ahLst/>
          <a:cxnLst/>
          <a:rect l="0" t="0" r="0" b="0"/>
          <a:pathLst>
            <a:path>
              <a:moveTo>
                <a:pt x="0" y="14628"/>
              </a:moveTo>
              <a:lnTo>
                <a:pt x="825626" y="14628"/>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431443" y="2377826"/>
        <a:ext cx="41281" cy="41281"/>
      </dsp:txXfrm>
    </dsp:sp>
    <dsp:sp modelId="{F50258DC-1416-4951-9A00-322F16700E2A}">
      <dsp:nvSpPr>
        <dsp:cNvPr id="0" name=""/>
        <dsp:cNvSpPr/>
      </dsp:nvSpPr>
      <dsp:spPr>
        <a:xfrm>
          <a:off x="952153" y="1867658"/>
          <a:ext cx="1087203" cy="1087203"/>
        </a:xfrm>
        <a:prstGeom prst="ellipse">
          <a:avLst/>
        </a:prstGeom>
        <a:solidFill>
          <a:schemeClr val="accent1">
            <a:shade val="80000"/>
            <a:hueOff val="-455442"/>
            <a:satOff val="-21716"/>
            <a:lumOff val="277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A-50</a:t>
          </a:r>
          <a:endParaRPr lang="en-US" sz="2300" kern="1200" dirty="0"/>
        </a:p>
      </dsp:txBody>
      <dsp:txXfrm>
        <a:off x="1111370" y="2026875"/>
        <a:ext cx="768769" cy="768769"/>
      </dsp:txXfrm>
    </dsp:sp>
    <dsp:sp modelId="{D8679A79-5783-4A2C-9E15-9B4B48ADB399}">
      <dsp:nvSpPr>
        <dsp:cNvPr id="0" name=""/>
        <dsp:cNvSpPr/>
      </dsp:nvSpPr>
      <dsp:spPr>
        <a:xfrm rot="13383997">
          <a:off x="2327970" y="1730226"/>
          <a:ext cx="789696" cy="29256"/>
        </a:xfrm>
        <a:custGeom>
          <a:avLst/>
          <a:gdLst/>
          <a:ahLst/>
          <a:cxnLst/>
          <a:rect l="0" t="0" r="0" b="0"/>
          <a:pathLst>
            <a:path>
              <a:moveTo>
                <a:pt x="0" y="14628"/>
              </a:moveTo>
              <a:lnTo>
                <a:pt x="789696" y="14628"/>
              </a:lnTo>
            </a:path>
          </a:pathLst>
        </a:custGeom>
        <a:noFill/>
        <a:ln w="127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703076" y="1725112"/>
        <a:ext cx="39484" cy="39484"/>
      </dsp:txXfrm>
    </dsp:sp>
    <dsp:sp modelId="{FE40F7A2-FBAE-400E-8E5B-3E0A97B1BB79}">
      <dsp:nvSpPr>
        <dsp:cNvPr id="0" name=""/>
        <dsp:cNvSpPr/>
      </dsp:nvSpPr>
      <dsp:spPr>
        <a:xfrm>
          <a:off x="1493623" y="560434"/>
          <a:ext cx="1087203" cy="1087203"/>
        </a:xfrm>
        <a:prstGeom prst="ellipse">
          <a:avLst/>
        </a:prstGeom>
        <a:solidFill>
          <a:schemeClr val="accent1">
            <a:shade val="80000"/>
            <a:hueOff val="-531349"/>
            <a:satOff val="-25335"/>
            <a:lumOff val="323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A-122</a:t>
          </a:r>
          <a:endParaRPr lang="en-US" sz="2300" kern="1200" dirty="0"/>
        </a:p>
      </dsp:txBody>
      <dsp:txXfrm>
        <a:off x="1652840" y="719651"/>
        <a:ext cx="768769" cy="76876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3" tIns="46586" rIns="93173" bIns="4658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3" tIns="46586" rIns="93173" bIns="46586" rtlCol="0"/>
          <a:lstStyle>
            <a:lvl1pPr algn="r">
              <a:defRPr sz="1200"/>
            </a:lvl1pPr>
          </a:lstStyle>
          <a:p>
            <a:fld id="{905DB170-6F3A-4CF5-992D-CC146CFEC922}" type="datetimeFigureOut">
              <a:rPr lang="en-US" smtClean="0"/>
              <a:t>12/1/2014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3" tIns="46586" rIns="93173"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3" tIns="46586" rIns="93173" bIns="46586" rtlCol="0" anchor="b"/>
          <a:lstStyle>
            <a:lvl1pPr algn="r">
              <a:defRPr sz="1200"/>
            </a:lvl1pPr>
          </a:lstStyle>
          <a:p>
            <a:fld id="{F00F5322-C177-470B-AABB-C7F5A9867DD2}" type="slidenum">
              <a:rPr lang="en-US" smtClean="0"/>
              <a:t>‹#›</a:t>
            </a:fld>
            <a:endParaRPr lang="en-US" dirty="0"/>
          </a:p>
        </p:txBody>
      </p:sp>
    </p:spTree>
    <p:extLst>
      <p:ext uri="{BB962C8B-B14F-4D97-AF65-F5344CB8AC3E}">
        <p14:creationId xmlns:p14="http://schemas.microsoft.com/office/powerpoint/2010/main" val="3788820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5716244-C528-4DDA-9C14-D93F632F7448}" type="datetimeFigureOut">
              <a:rPr lang="en-US" smtClean="0"/>
              <a:t>12/1/2014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2988086-2048-4585-A450-289CD9FB642F}" type="slidenum">
              <a:rPr lang="en-US" smtClean="0"/>
              <a:t>‹#›</a:t>
            </a:fld>
            <a:endParaRPr lang="en-US" dirty="0"/>
          </a:p>
        </p:txBody>
      </p:sp>
    </p:spTree>
    <p:extLst>
      <p:ext uri="{BB962C8B-B14F-4D97-AF65-F5344CB8AC3E}">
        <p14:creationId xmlns:p14="http://schemas.microsoft.com/office/powerpoint/2010/main" val="368378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1</a:t>
            </a:fld>
            <a:endParaRPr lang="en-US" dirty="0"/>
          </a:p>
        </p:txBody>
      </p:sp>
    </p:spTree>
    <p:extLst>
      <p:ext uri="{BB962C8B-B14F-4D97-AF65-F5344CB8AC3E}">
        <p14:creationId xmlns:p14="http://schemas.microsoft.com/office/powerpoint/2010/main" val="233767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License</a:t>
            </a:r>
            <a:r>
              <a:rPr lang="en-US" baseline="0" dirty="0" smtClean="0"/>
              <a:t> fees and royalties were initially included in the definition of program income but with the subsequent FAQ’s, COFAR clarified that these should be excluded from the definition</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10</a:t>
            </a:fld>
            <a:endParaRPr lang="en-US" dirty="0"/>
          </a:p>
        </p:txBody>
      </p:sp>
    </p:spTree>
    <p:extLst>
      <p:ext uri="{BB962C8B-B14F-4D97-AF65-F5344CB8AC3E}">
        <p14:creationId xmlns:p14="http://schemas.microsoft.com/office/powerpoint/2010/main" val="2260822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a:t>
            </a:r>
            <a:r>
              <a:rPr lang="en-US" baseline="0" dirty="0" smtClean="0"/>
              <a:t> can still work off site and be considered engaged in the project – they don’t have to physically be present.</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11</a:t>
            </a:fld>
            <a:endParaRPr lang="en-US" dirty="0"/>
          </a:p>
        </p:txBody>
      </p:sp>
    </p:spTree>
    <p:extLst>
      <p:ext uri="{BB962C8B-B14F-4D97-AF65-F5344CB8AC3E}">
        <p14:creationId xmlns:p14="http://schemas.microsoft.com/office/powerpoint/2010/main" val="1826826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still trying to determine what the effect this will have on the University procurement process. We </a:t>
            </a:r>
            <a:r>
              <a:rPr lang="en-US" baseline="0" dirty="0" smtClean="0"/>
              <a:t>have not received any clarification on this one from COFAR or the State of Missouri.  </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12</a:t>
            </a:fld>
            <a:endParaRPr lang="en-US" dirty="0"/>
          </a:p>
        </p:txBody>
      </p:sp>
    </p:spTree>
    <p:extLst>
      <p:ext uri="{BB962C8B-B14F-4D97-AF65-F5344CB8AC3E}">
        <p14:creationId xmlns:p14="http://schemas.microsoft.com/office/powerpoint/2010/main" val="18881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Controller’s office and sponsored</a:t>
            </a:r>
            <a:r>
              <a:rPr lang="en-US" baseline="0" dirty="0" smtClean="0"/>
              <a:t> programs offices will be working with procurement offices to determine how we will need to proceed and determine what policies need to be updated based on the changes</a:t>
            </a:r>
            <a:r>
              <a:rPr lang="en-US" baseline="0" dirty="0" smtClean="0"/>
              <a:t>.</a:t>
            </a:r>
          </a:p>
          <a:p>
            <a:endParaRPr lang="en-US" baseline="0" dirty="0" smtClean="0"/>
          </a:p>
          <a:p>
            <a:r>
              <a:rPr lang="en-US" baseline="0" dirty="0" smtClean="0"/>
              <a:t>Show-me Shop may be an option for those purchases over $3,000.</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13</a:t>
            </a:fld>
            <a:endParaRPr lang="en-US" dirty="0"/>
          </a:p>
        </p:txBody>
      </p:sp>
    </p:spTree>
    <p:extLst>
      <p:ext uri="{BB962C8B-B14F-4D97-AF65-F5344CB8AC3E}">
        <p14:creationId xmlns:p14="http://schemas.microsoft.com/office/powerpoint/2010/main" val="2785042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Methods of Procurement</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14</a:t>
            </a:fld>
            <a:endParaRPr lang="en-US" dirty="0"/>
          </a:p>
        </p:txBody>
      </p:sp>
    </p:spTree>
    <p:extLst>
      <p:ext uri="{BB962C8B-B14F-4D97-AF65-F5344CB8AC3E}">
        <p14:creationId xmlns:p14="http://schemas.microsoft.com/office/powerpoint/2010/main" val="2262889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15</a:t>
            </a:fld>
            <a:endParaRPr lang="en-US" dirty="0"/>
          </a:p>
        </p:txBody>
      </p:sp>
    </p:spTree>
    <p:extLst>
      <p:ext uri="{BB962C8B-B14F-4D97-AF65-F5344CB8AC3E}">
        <p14:creationId xmlns:p14="http://schemas.microsoft.com/office/powerpoint/2010/main" val="1933307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16</a:t>
            </a:fld>
            <a:endParaRPr lang="en-US" dirty="0"/>
          </a:p>
        </p:txBody>
      </p:sp>
    </p:spTree>
    <p:extLst>
      <p:ext uri="{BB962C8B-B14F-4D97-AF65-F5344CB8AC3E}">
        <p14:creationId xmlns:p14="http://schemas.microsoft.com/office/powerpoint/2010/main" val="2299979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Mandatory</a:t>
            </a:r>
            <a:r>
              <a:rPr lang="en-US" baseline="0" dirty="0" smtClean="0"/>
              <a:t> requirements include risk assessment prior to entering into the contract and providing all federal award info in the subcontract. </a:t>
            </a:r>
          </a:p>
          <a:p>
            <a:endParaRPr lang="en-US" baseline="0" dirty="0" smtClean="0"/>
          </a:p>
          <a:p>
            <a:r>
              <a:rPr lang="en-US" baseline="0" dirty="0" smtClean="0"/>
              <a:t>We will be requiring the PI or their </a:t>
            </a:r>
            <a:r>
              <a:rPr lang="en-US" baseline="0" dirty="0" smtClean="0"/>
              <a:t>delegate </a:t>
            </a:r>
            <a:r>
              <a:rPr lang="en-US" baseline="0" dirty="0" smtClean="0"/>
              <a:t>to certify they received and reviewed the programmatic reports required from the subrecipient at that same time approval is received for the invoices.</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17</a:t>
            </a:fld>
            <a:endParaRPr lang="en-US" dirty="0"/>
          </a:p>
        </p:txBody>
      </p:sp>
    </p:spTree>
    <p:extLst>
      <p:ext uri="{BB962C8B-B14F-4D97-AF65-F5344CB8AC3E}">
        <p14:creationId xmlns:p14="http://schemas.microsoft.com/office/powerpoint/2010/main" val="334520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18</a:t>
            </a:fld>
            <a:endParaRPr lang="en-US" dirty="0"/>
          </a:p>
        </p:txBody>
      </p:sp>
    </p:spTree>
    <p:extLst>
      <p:ext uri="{BB962C8B-B14F-4D97-AF65-F5344CB8AC3E}">
        <p14:creationId xmlns:p14="http://schemas.microsoft.com/office/powerpoint/2010/main" val="2225932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19</a:t>
            </a:fld>
            <a:endParaRPr lang="en-US" dirty="0"/>
          </a:p>
        </p:txBody>
      </p:sp>
    </p:spTree>
    <p:extLst>
      <p:ext uri="{BB962C8B-B14F-4D97-AF65-F5344CB8AC3E}">
        <p14:creationId xmlns:p14="http://schemas.microsoft.com/office/powerpoint/2010/main" val="286988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Profit, Hospital, </a:t>
            </a:r>
            <a:r>
              <a:rPr lang="en-US" dirty="0" smtClean="0"/>
              <a:t>State and Local governments, </a:t>
            </a:r>
            <a:r>
              <a:rPr lang="en-US" dirty="0" smtClean="0"/>
              <a:t>and</a:t>
            </a:r>
            <a:r>
              <a:rPr lang="en-US" baseline="0" dirty="0" smtClean="0"/>
              <a:t> IHE circulars were all combined into one.</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2</a:t>
            </a:fld>
            <a:endParaRPr lang="en-US" dirty="0"/>
          </a:p>
        </p:txBody>
      </p:sp>
    </p:spTree>
    <p:extLst>
      <p:ext uri="{BB962C8B-B14F-4D97-AF65-F5344CB8AC3E}">
        <p14:creationId xmlns:p14="http://schemas.microsoft.com/office/powerpoint/2010/main" val="2212219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20</a:t>
            </a:fld>
            <a:endParaRPr lang="en-US" dirty="0"/>
          </a:p>
        </p:txBody>
      </p:sp>
    </p:spTree>
    <p:extLst>
      <p:ext uri="{BB962C8B-B14F-4D97-AF65-F5344CB8AC3E}">
        <p14:creationId xmlns:p14="http://schemas.microsoft.com/office/powerpoint/2010/main" val="134050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21</a:t>
            </a:fld>
            <a:endParaRPr lang="en-US" dirty="0"/>
          </a:p>
        </p:txBody>
      </p:sp>
    </p:spTree>
    <p:extLst>
      <p:ext uri="{BB962C8B-B14F-4D97-AF65-F5344CB8AC3E}">
        <p14:creationId xmlns:p14="http://schemas.microsoft.com/office/powerpoint/2010/main" val="1858016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reviewing policies to ensure we</a:t>
            </a:r>
            <a:r>
              <a:rPr lang="en-US" baseline="0" dirty="0" smtClean="0"/>
              <a:t> have the IBS defined.</a:t>
            </a:r>
          </a:p>
          <a:p>
            <a:endParaRPr lang="en-US" baseline="0" dirty="0" smtClean="0"/>
          </a:p>
          <a:p>
            <a:r>
              <a:rPr lang="en-US" dirty="0" smtClean="0"/>
              <a:t>A-21 includes:</a:t>
            </a:r>
            <a:r>
              <a:rPr lang="en-US" baseline="0" dirty="0" smtClean="0"/>
              <a:t>  </a:t>
            </a:r>
            <a:r>
              <a:rPr lang="en-US" dirty="0" smtClean="0"/>
              <a:t>Charges to sponsored agreements may include reasonable amounts for activities contributing and intimately related to work under the agreements, such as delivering special lectures about specific aspects of the ongoing activity, writing reports and articles, participating in appropriate seminars, consulting with colleagues and graduate students, and attending meetings and conferences.</a:t>
            </a:r>
          </a:p>
          <a:p>
            <a:endParaRPr lang="en-US" dirty="0" smtClean="0"/>
          </a:p>
          <a:p>
            <a:r>
              <a:rPr lang="en-US" dirty="0" smtClean="0"/>
              <a:t>Also added – similar to A-21 in that the</a:t>
            </a:r>
            <a:r>
              <a:rPr lang="en-US" baseline="0" dirty="0" smtClean="0"/>
              <a:t> exempt employees are not required to provide additional support (timesheets) – only effort verification reports.  Non exempt are required to maintain timesheets.</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22</a:t>
            </a:fld>
            <a:endParaRPr lang="en-US" dirty="0"/>
          </a:p>
        </p:txBody>
      </p:sp>
    </p:spTree>
    <p:extLst>
      <p:ext uri="{BB962C8B-B14F-4D97-AF65-F5344CB8AC3E}">
        <p14:creationId xmlns:p14="http://schemas.microsoft.com/office/powerpoint/2010/main" val="264431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23</a:t>
            </a:fld>
            <a:endParaRPr lang="en-US" dirty="0"/>
          </a:p>
        </p:txBody>
      </p:sp>
    </p:spTree>
    <p:extLst>
      <p:ext uri="{BB962C8B-B14F-4D97-AF65-F5344CB8AC3E}">
        <p14:creationId xmlns:p14="http://schemas.microsoft.com/office/powerpoint/2010/main" val="350206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24</a:t>
            </a:fld>
            <a:endParaRPr lang="en-US" dirty="0"/>
          </a:p>
        </p:txBody>
      </p:sp>
    </p:spTree>
    <p:extLst>
      <p:ext uri="{BB962C8B-B14F-4D97-AF65-F5344CB8AC3E}">
        <p14:creationId xmlns:p14="http://schemas.microsoft.com/office/powerpoint/2010/main" val="765614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adding a Participant</a:t>
            </a:r>
            <a:r>
              <a:rPr lang="en-US" baseline="0" dirty="0" smtClean="0"/>
              <a:t> Cost attribute in PS to identify those projects have participant costs for exclusion in the F&amp;A proposal</a:t>
            </a:r>
            <a:r>
              <a:rPr lang="en-US" baseline="0" dirty="0" smtClean="0"/>
              <a:t>.</a:t>
            </a:r>
          </a:p>
          <a:p>
            <a:endParaRPr lang="en-US" baseline="0" dirty="0" smtClean="0"/>
          </a:p>
          <a:p>
            <a:r>
              <a:rPr lang="en-US" baseline="0" dirty="0" smtClean="0"/>
              <a:t>This language was not in A-21 or A-110.</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25</a:t>
            </a:fld>
            <a:endParaRPr lang="en-US" dirty="0"/>
          </a:p>
        </p:txBody>
      </p:sp>
    </p:spTree>
    <p:extLst>
      <p:ext uri="{BB962C8B-B14F-4D97-AF65-F5344CB8AC3E}">
        <p14:creationId xmlns:p14="http://schemas.microsoft.com/office/powerpoint/2010/main" val="3074080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26</a:t>
            </a:fld>
            <a:endParaRPr lang="en-US" dirty="0"/>
          </a:p>
        </p:txBody>
      </p:sp>
    </p:spTree>
    <p:extLst>
      <p:ext uri="{BB962C8B-B14F-4D97-AF65-F5344CB8AC3E}">
        <p14:creationId xmlns:p14="http://schemas.microsoft.com/office/powerpoint/2010/main" val="3730341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27</a:t>
            </a:fld>
            <a:endParaRPr lang="en-US" dirty="0"/>
          </a:p>
        </p:txBody>
      </p:sp>
    </p:spTree>
    <p:extLst>
      <p:ext uri="{BB962C8B-B14F-4D97-AF65-F5344CB8AC3E}">
        <p14:creationId xmlns:p14="http://schemas.microsoft.com/office/powerpoint/2010/main" val="1089436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28</a:t>
            </a:fld>
            <a:endParaRPr lang="en-US" dirty="0"/>
          </a:p>
        </p:txBody>
      </p:sp>
    </p:spTree>
    <p:extLst>
      <p:ext uri="{BB962C8B-B14F-4D97-AF65-F5344CB8AC3E}">
        <p14:creationId xmlns:p14="http://schemas.microsoft.com/office/powerpoint/2010/main" val="2647466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29</a:t>
            </a:fld>
            <a:endParaRPr lang="en-US" dirty="0"/>
          </a:p>
        </p:txBody>
      </p:sp>
    </p:spTree>
    <p:extLst>
      <p:ext uri="{BB962C8B-B14F-4D97-AF65-F5344CB8AC3E}">
        <p14:creationId xmlns:p14="http://schemas.microsoft.com/office/powerpoint/2010/main" val="195058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Subpart A – Sections 200.0</a:t>
            </a:r>
            <a:r>
              <a:rPr lang="en-US" baseline="0" dirty="0" smtClean="0"/>
              <a:t> – 200.99</a:t>
            </a:r>
          </a:p>
          <a:p>
            <a:r>
              <a:rPr lang="en-US" baseline="0" dirty="0" smtClean="0"/>
              <a:t>Subpart B – Sections 200.100 – 200.113</a:t>
            </a:r>
          </a:p>
          <a:p>
            <a:r>
              <a:rPr lang="en-US" baseline="0" dirty="0" smtClean="0"/>
              <a:t>Subpart C – Sections 200.200 – 200.211</a:t>
            </a:r>
          </a:p>
          <a:p>
            <a:r>
              <a:rPr lang="en-US" baseline="0" dirty="0" smtClean="0"/>
              <a:t>Subpart D – Sections 200.300 – 200.345</a:t>
            </a:r>
          </a:p>
          <a:p>
            <a:r>
              <a:rPr lang="en-US" baseline="0" dirty="0" smtClean="0"/>
              <a:t>Subpart E – Sections 200.400 – 200.475</a:t>
            </a:r>
          </a:p>
          <a:p>
            <a:r>
              <a:rPr lang="en-US" baseline="0" dirty="0" smtClean="0"/>
              <a:t>Subpart F – Sections 200.500 – 200.520</a:t>
            </a:r>
          </a:p>
        </p:txBody>
      </p:sp>
      <p:sp>
        <p:nvSpPr>
          <p:cNvPr id="4" name="Slide Number Placeholder 3"/>
          <p:cNvSpPr>
            <a:spLocks noGrp="1"/>
          </p:cNvSpPr>
          <p:nvPr>
            <p:ph type="sldNum" sz="quarter" idx="10"/>
          </p:nvPr>
        </p:nvSpPr>
        <p:spPr/>
        <p:txBody>
          <a:bodyPr/>
          <a:lstStyle/>
          <a:p>
            <a:fld id="{22988086-2048-4585-A450-289CD9FB642F}" type="slidenum">
              <a:rPr lang="en-US" smtClean="0"/>
              <a:t>3</a:t>
            </a:fld>
            <a:endParaRPr lang="en-US" dirty="0"/>
          </a:p>
        </p:txBody>
      </p:sp>
    </p:spTree>
    <p:extLst>
      <p:ext uri="{BB962C8B-B14F-4D97-AF65-F5344CB8AC3E}">
        <p14:creationId xmlns:p14="http://schemas.microsoft.com/office/powerpoint/2010/main" val="340671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4</a:t>
            </a:fld>
            <a:endParaRPr lang="en-US" dirty="0"/>
          </a:p>
        </p:txBody>
      </p:sp>
    </p:spTree>
    <p:extLst>
      <p:ext uri="{BB962C8B-B14F-4D97-AF65-F5344CB8AC3E}">
        <p14:creationId xmlns:p14="http://schemas.microsoft.com/office/powerpoint/2010/main" val="116459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5</a:t>
            </a:fld>
            <a:endParaRPr lang="en-US" dirty="0"/>
          </a:p>
        </p:txBody>
      </p:sp>
    </p:spTree>
    <p:extLst>
      <p:ext uri="{BB962C8B-B14F-4D97-AF65-F5344CB8AC3E}">
        <p14:creationId xmlns:p14="http://schemas.microsoft.com/office/powerpoint/2010/main" val="47736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less than 30 calendar</a:t>
            </a:r>
            <a:r>
              <a:rPr lang="en-US" baseline="0" dirty="0" smtClean="0"/>
              <a:t> days, it has to be </a:t>
            </a:r>
            <a:r>
              <a:rPr lang="en-US" dirty="0" smtClean="0"/>
              <a:t>exigent circumstances determined by the Federal awarding agency head or delegate</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6</a:t>
            </a:fld>
            <a:endParaRPr lang="en-US" dirty="0"/>
          </a:p>
        </p:txBody>
      </p:sp>
    </p:spTree>
    <p:extLst>
      <p:ext uri="{BB962C8B-B14F-4D97-AF65-F5344CB8AC3E}">
        <p14:creationId xmlns:p14="http://schemas.microsoft.com/office/powerpoint/2010/main" val="49150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200.328, for the research community, where there is a standard OMB-approved information collection for performance (i.e., Research Performance Progress Report) that does not relate financial information to performance data, there is no such requirement. </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7</a:t>
            </a:fld>
            <a:endParaRPr lang="en-US" dirty="0"/>
          </a:p>
        </p:txBody>
      </p:sp>
    </p:spTree>
    <p:extLst>
      <p:ext uri="{BB962C8B-B14F-4D97-AF65-F5344CB8AC3E}">
        <p14:creationId xmlns:p14="http://schemas.microsoft.com/office/powerpoint/2010/main" val="147890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Controller’s office will</a:t>
            </a:r>
            <a:r>
              <a:rPr lang="en-US" baseline="0" dirty="0" smtClean="0"/>
              <a:t> be comparing the current policies to COSO IC Framework and make changes to the policies as needed.</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t>8</a:t>
            </a:fld>
            <a:endParaRPr lang="en-US" dirty="0"/>
          </a:p>
        </p:txBody>
      </p:sp>
    </p:spTree>
    <p:extLst>
      <p:ext uri="{BB962C8B-B14F-4D97-AF65-F5344CB8AC3E}">
        <p14:creationId xmlns:p14="http://schemas.microsoft.com/office/powerpoint/2010/main" val="297071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988086-2048-4585-A450-289CD9FB642F}" type="slidenum">
              <a:rPr lang="en-US" smtClean="0"/>
              <a:t>9</a:t>
            </a:fld>
            <a:endParaRPr lang="en-US" dirty="0"/>
          </a:p>
        </p:txBody>
      </p:sp>
    </p:spTree>
    <p:extLst>
      <p:ext uri="{BB962C8B-B14F-4D97-AF65-F5344CB8AC3E}">
        <p14:creationId xmlns:p14="http://schemas.microsoft.com/office/powerpoint/2010/main" val="193607302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12/1/2014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12/1/2014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12/1/2014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12/1/2014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umsystem.edu/ums/fa/controller/sponsoredprogram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93800"/>
            <a:ext cx="10624820" cy="3477431"/>
          </a:xfrm>
        </p:spPr>
        <p:txBody>
          <a:bodyPr/>
          <a:lstStyle/>
          <a:p>
            <a:r>
              <a:rPr lang="en-US" dirty="0" smtClean="0"/>
              <a:t>Omb Uniform guidance</a:t>
            </a:r>
            <a:endParaRPr lang="en-US" dirty="0"/>
          </a:p>
        </p:txBody>
      </p:sp>
      <p:sp>
        <p:nvSpPr>
          <p:cNvPr id="3" name="Subtitle 2"/>
          <p:cNvSpPr>
            <a:spLocks noGrp="1"/>
          </p:cNvSpPr>
          <p:nvPr>
            <p:ph type="subTitle" idx="1"/>
          </p:nvPr>
        </p:nvSpPr>
        <p:spPr>
          <a:xfrm>
            <a:off x="942848" y="4671231"/>
            <a:ext cx="7891272" cy="1069848"/>
          </a:xfrm>
        </p:spPr>
        <p:txBody>
          <a:bodyPr>
            <a:normAutofit/>
          </a:bodyPr>
          <a:lstStyle/>
          <a:p>
            <a:r>
              <a:rPr lang="en-US" sz="2400" dirty="0" smtClean="0"/>
              <a:t>A DEEPER LOOK INTO THE CHANGES TO </a:t>
            </a:r>
            <a:r>
              <a:rPr lang="en-US" sz="2400" dirty="0" smtClean="0"/>
              <a:t>COME</a:t>
            </a:r>
          </a:p>
        </p:txBody>
      </p:sp>
      <p:sp>
        <p:nvSpPr>
          <p:cNvPr id="4" name="Footer Placeholder 3"/>
          <p:cNvSpPr>
            <a:spLocks noGrp="1"/>
          </p:cNvSpPr>
          <p:nvPr>
            <p:ph type="ftr" sz="quarter" idx="11"/>
          </p:nvPr>
        </p:nvSpPr>
        <p:spPr>
          <a:xfrm>
            <a:off x="1088136" y="5348615"/>
            <a:ext cx="6327648" cy="1289296"/>
          </a:xfrm>
        </p:spPr>
        <p:txBody>
          <a:bodyPr/>
          <a:lstStyle/>
          <a:p>
            <a:r>
              <a:rPr lang="en-US" sz="1400" dirty="0"/>
              <a:t>Presented </a:t>
            </a:r>
            <a:r>
              <a:rPr lang="en-US" sz="1400" dirty="0" smtClean="0"/>
              <a:t>by:  </a:t>
            </a:r>
            <a:r>
              <a:rPr lang="en-US" sz="1400" dirty="0"/>
              <a:t>Susan Cessac, Manager of Cost </a:t>
            </a:r>
            <a:r>
              <a:rPr lang="en-US" sz="1400" dirty="0" smtClean="0"/>
              <a:t>Analysis </a:t>
            </a:r>
          </a:p>
          <a:p>
            <a:r>
              <a:rPr lang="en-US" sz="1400" dirty="0" smtClean="0"/>
              <a:t>		      Heather Dempsey, Senior Accountant – Cost Analysis</a:t>
            </a:r>
          </a:p>
          <a:p>
            <a:endParaRPr lang="en-US" sz="1400" dirty="0" smtClean="0"/>
          </a:p>
          <a:p>
            <a:endParaRPr lang="en-US" sz="1400" dirty="0"/>
          </a:p>
          <a:p>
            <a:r>
              <a:rPr lang="en-US" sz="1400" b="1" dirty="0" smtClean="0"/>
              <a:t>University </a:t>
            </a:r>
            <a:r>
              <a:rPr lang="en-US" sz="1400" b="1" dirty="0" smtClean="0"/>
              <a:t>of Missouri </a:t>
            </a:r>
            <a:r>
              <a:rPr lang="en-US" sz="1400" b="1" dirty="0" smtClean="0"/>
              <a:t>System</a:t>
            </a:r>
            <a:endParaRPr lang="en-US" sz="1400" b="1" dirty="0" smtClean="0"/>
          </a:p>
        </p:txBody>
      </p:sp>
    </p:spTree>
    <p:extLst>
      <p:ext uri="{BB962C8B-B14F-4D97-AF65-F5344CB8AC3E}">
        <p14:creationId xmlns:p14="http://schemas.microsoft.com/office/powerpoint/2010/main" val="307020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Program income</a:t>
            </a:r>
            <a:endParaRPr lang="en-US" dirty="0"/>
          </a:p>
        </p:txBody>
      </p:sp>
      <p:sp>
        <p:nvSpPr>
          <p:cNvPr id="3" name="Content Placeholder 2"/>
          <p:cNvSpPr>
            <a:spLocks noGrp="1"/>
          </p:cNvSpPr>
          <p:nvPr>
            <p:ph idx="1"/>
          </p:nvPr>
        </p:nvSpPr>
        <p:spPr>
          <a:xfrm>
            <a:off x="1069848" y="1975104"/>
            <a:ext cx="10058400" cy="4050792"/>
          </a:xfrm>
        </p:spPr>
        <p:txBody>
          <a:bodyPr>
            <a:normAutofit fontScale="92500" lnSpcReduction="20000"/>
          </a:bodyPr>
          <a:lstStyle/>
          <a:p>
            <a:pPr marL="0" indent="0">
              <a:buNone/>
            </a:pPr>
            <a:r>
              <a:rPr lang="en-US" sz="2600" b="1" dirty="0" smtClean="0"/>
              <a:t>§200.307</a:t>
            </a:r>
            <a:endParaRPr lang="en-US" sz="2600" dirty="0" smtClean="0"/>
          </a:p>
          <a:p>
            <a:r>
              <a:rPr lang="en-US" dirty="0" smtClean="0"/>
              <a:t>Income </a:t>
            </a:r>
            <a:r>
              <a:rPr lang="en-US" dirty="0"/>
              <a:t>from license fees and royalties on research funded by a Federal award should be excluded from the definition of program income. US law or statute takes precedent over the Uniform Guidance</a:t>
            </a:r>
            <a:r>
              <a:rPr lang="en-US" dirty="0" smtClean="0"/>
              <a:t>.</a:t>
            </a:r>
          </a:p>
          <a:p>
            <a:r>
              <a:rPr lang="en-US" dirty="0" smtClean="0"/>
              <a:t>The guidance in section 200.400(g) states that the non-Federal entity may not earn or keep any profit resulting from Federal financial assistance, unless expressly authorized by the terms and conditions of the Federal award.</a:t>
            </a:r>
          </a:p>
          <a:p>
            <a:r>
              <a:rPr lang="en-US" dirty="0"/>
              <a:t>If the Federal agency does not specify in its regulations or the terms and conditions of the Federal award how program income is to be used, the Addition method must apply.  When the Federal awarding agency authorizes the Addition method or Cost sharing or matching, program income in excess of the amounts specified must also be deducted from expenditures</a:t>
            </a:r>
            <a:r>
              <a:rPr lang="en-US" dirty="0" smtClean="0"/>
              <a:t>.</a:t>
            </a:r>
          </a:p>
          <a:p>
            <a:r>
              <a:rPr lang="en-US" dirty="0" smtClean="0"/>
              <a:t>The </a:t>
            </a:r>
            <a:r>
              <a:rPr lang="en-US" dirty="0"/>
              <a:t>default to the Addition method for IHEs and nonprofit research institutions standardizes this practice. Under A-110, standard use of the Addition method for IHEs and nonprofit research institutions is not specified as the default.</a:t>
            </a:r>
          </a:p>
          <a:p>
            <a:endParaRPr lang="en-US" dirty="0"/>
          </a:p>
        </p:txBody>
      </p:sp>
    </p:spTree>
    <p:extLst>
      <p:ext uri="{BB962C8B-B14F-4D97-AF65-F5344CB8AC3E}">
        <p14:creationId xmlns:p14="http://schemas.microsoft.com/office/powerpoint/2010/main" val="789209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disengagement</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191" y="2804416"/>
            <a:ext cx="4148538" cy="2159469"/>
          </a:xfrm>
          <a:prstGeom prst="rect">
            <a:avLst/>
          </a:prstGeom>
        </p:spPr>
      </p:pic>
      <p:sp>
        <p:nvSpPr>
          <p:cNvPr id="3" name="Content Placeholder 2"/>
          <p:cNvSpPr>
            <a:spLocks noGrp="1"/>
          </p:cNvSpPr>
          <p:nvPr>
            <p:ph idx="1"/>
          </p:nvPr>
        </p:nvSpPr>
        <p:spPr>
          <a:xfrm>
            <a:off x="1069847" y="1856609"/>
            <a:ext cx="6288895" cy="4805448"/>
          </a:xfrm>
        </p:spPr>
        <p:txBody>
          <a:bodyPr>
            <a:normAutofit fontScale="92500" lnSpcReduction="10000"/>
          </a:bodyPr>
          <a:lstStyle/>
          <a:p>
            <a:pPr marL="0" indent="0">
              <a:buNone/>
            </a:pPr>
            <a:r>
              <a:rPr lang="en-US" sz="2400" b="1" dirty="0"/>
              <a:t>§200.308 </a:t>
            </a:r>
            <a:endParaRPr lang="en-US" sz="2400" b="1" dirty="0" smtClean="0"/>
          </a:p>
          <a:p>
            <a:pPr marL="0" indent="0">
              <a:buNone/>
            </a:pPr>
            <a:r>
              <a:rPr lang="en-US" b="1" dirty="0" smtClean="0"/>
              <a:t>Revision </a:t>
            </a:r>
            <a:r>
              <a:rPr lang="en-US" b="1" dirty="0"/>
              <a:t>of budget </a:t>
            </a:r>
            <a:endParaRPr lang="en-US" dirty="0" smtClean="0"/>
          </a:p>
          <a:p>
            <a:r>
              <a:rPr lang="en-US" dirty="0" smtClean="0"/>
              <a:t>For </a:t>
            </a:r>
            <a:r>
              <a:rPr lang="en-US" dirty="0"/>
              <a:t>non-construction Federal awards, recipients must request prior approvals from Federal awarding agencies for one or more of the following program or budget-related </a:t>
            </a:r>
            <a:r>
              <a:rPr lang="en-US" dirty="0" smtClean="0"/>
              <a:t>reasons:</a:t>
            </a:r>
          </a:p>
          <a:p>
            <a:pPr lvl="1"/>
            <a:r>
              <a:rPr lang="en-US" dirty="0" smtClean="0"/>
              <a:t>The </a:t>
            </a:r>
            <a:r>
              <a:rPr lang="en-US" dirty="0"/>
              <a:t>disengagement from the project for more than three months, or a 25 percent reduction in time devoted to the project, by the approved project director or principal investigator </a:t>
            </a:r>
            <a:endParaRPr lang="en-US" dirty="0" smtClean="0"/>
          </a:p>
          <a:p>
            <a:r>
              <a:rPr lang="en-US" dirty="0" smtClean="0"/>
              <a:t>New language added to reflect that project directors can be away from campus and remain engaged in the project at the proposed and awarded </a:t>
            </a:r>
            <a:r>
              <a:rPr lang="en-US" dirty="0" smtClean="0"/>
              <a:t>levels. </a:t>
            </a:r>
            <a:endParaRPr lang="en-US" dirty="0" smtClean="0"/>
          </a:p>
          <a:p>
            <a:r>
              <a:rPr lang="en-US" dirty="0" smtClean="0"/>
              <a:t>“Disengagement” from the project for more than three months, rather than “absence” from the project (A-21).</a:t>
            </a:r>
          </a:p>
          <a:p>
            <a:pPr marL="0" indent="0">
              <a:buNone/>
            </a:pPr>
            <a:endParaRPr lang="en-US" dirty="0"/>
          </a:p>
        </p:txBody>
      </p:sp>
      <p:sp>
        <p:nvSpPr>
          <p:cNvPr id="5" name="Rectangle 4"/>
          <p:cNvSpPr/>
          <p:nvPr/>
        </p:nvSpPr>
        <p:spPr>
          <a:xfrm>
            <a:off x="8416632" y="4594553"/>
            <a:ext cx="2343655" cy="369332"/>
          </a:xfrm>
          <a:prstGeom prst="rect">
            <a:avLst/>
          </a:prstGeom>
        </p:spPr>
        <p:txBody>
          <a:bodyPr wrap="square">
            <a:spAutoFit/>
          </a:bodyPr>
          <a:lstStyle/>
          <a:p>
            <a:r>
              <a:rPr lang="en-US" dirty="0"/>
              <a:t>WORKING OFF-SITE</a:t>
            </a:r>
          </a:p>
        </p:txBody>
      </p:sp>
    </p:spTree>
    <p:extLst>
      <p:ext uri="{BB962C8B-B14F-4D97-AF65-F5344CB8AC3E}">
        <p14:creationId xmlns:p14="http://schemas.microsoft.com/office/powerpoint/2010/main" val="3263046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512572"/>
            <a:ext cx="10058400" cy="1609344"/>
          </a:xfrm>
        </p:spPr>
        <p:txBody>
          <a:bodyPr>
            <a:normAutofit/>
          </a:bodyPr>
          <a:lstStyle/>
          <a:p>
            <a:pPr algn="ctr"/>
            <a:r>
              <a:rPr lang="en-US" sz="6000" b="1" dirty="0" smtClean="0"/>
              <a:t>Competition</a:t>
            </a:r>
            <a:endParaRPr lang="en-US" dirty="0"/>
          </a:p>
        </p:txBody>
      </p:sp>
      <p:sp>
        <p:nvSpPr>
          <p:cNvPr id="3" name="Content Placeholder 2"/>
          <p:cNvSpPr>
            <a:spLocks noGrp="1"/>
          </p:cNvSpPr>
          <p:nvPr>
            <p:ph idx="1"/>
          </p:nvPr>
        </p:nvSpPr>
        <p:spPr>
          <a:xfrm>
            <a:off x="405968" y="2021199"/>
            <a:ext cx="6278611" cy="4474194"/>
          </a:xfrm>
        </p:spPr>
        <p:txBody>
          <a:bodyPr>
            <a:normAutofit/>
          </a:bodyPr>
          <a:lstStyle/>
          <a:p>
            <a:pPr marL="0" lvl="0" indent="0">
              <a:buNone/>
            </a:pPr>
            <a:r>
              <a:rPr lang="en-US" b="1" dirty="0" smtClean="0"/>
              <a:t>§200.319</a:t>
            </a:r>
            <a:endParaRPr lang="en-US" dirty="0" smtClean="0"/>
          </a:p>
          <a:p>
            <a:r>
              <a:rPr lang="en-US" dirty="0"/>
              <a:t>The non-Federal entity must conduct procurements in a manner that prohibits the use of statutorily or administratively imposed state or local geographical preferences in the evaluation of bids or proposals, except in those cases where applicable Federal statutes expressly mandate or encourage geographic preference.</a:t>
            </a:r>
            <a:endParaRPr lang="en-US" dirty="0" smtClean="0"/>
          </a:p>
          <a:p>
            <a:pPr lvl="0"/>
            <a:r>
              <a:rPr lang="en-US" u="sng" dirty="0" smtClean="0"/>
              <a:t>This </a:t>
            </a:r>
            <a:r>
              <a:rPr lang="en-US" u="sng" dirty="0"/>
              <a:t>could create conflict for public universities </a:t>
            </a:r>
            <a:r>
              <a:rPr lang="en-US" u="sng" dirty="0" smtClean="0"/>
              <a:t>required to </a:t>
            </a:r>
            <a:r>
              <a:rPr lang="en-US" u="sng" dirty="0"/>
              <a:t>follow State </a:t>
            </a:r>
            <a:r>
              <a:rPr lang="en-US" u="sng" dirty="0" smtClean="0"/>
              <a:t>Statute</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822" y="2121916"/>
            <a:ext cx="3871670" cy="3871670"/>
          </a:xfrm>
          <a:prstGeom prst="rect">
            <a:avLst/>
          </a:prstGeom>
        </p:spPr>
      </p:pic>
    </p:spTree>
    <p:extLst>
      <p:ext uri="{BB962C8B-B14F-4D97-AF65-F5344CB8AC3E}">
        <p14:creationId xmlns:p14="http://schemas.microsoft.com/office/powerpoint/2010/main" val="1090150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Methods of Procurement</a:t>
            </a:r>
            <a:endParaRPr lang="en-US" dirty="0"/>
          </a:p>
        </p:txBody>
      </p:sp>
      <p:sp>
        <p:nvSpPr>
          <p:cNvPr id="3" name="Content Placeholder 2"/>
          <p:cNvSpPr>
            <a:spLocks noGrp="1"/>
          </p:cNvSpPr>
          <p:nvPr>
            <p:ph idx="1"/>
          </p:nvPr>
        </p:nvSpPr>
        <p:spPr/>
        <p:txBody>
          <a:bodyPr>
            <a:normAutofit/>
          </a:bodyPr>
          <a:lstStyle/>
          <a:p>
            <a:pPr marL="0" lvl="0" indent="0">
              <a:buNone/>
            </a:pPr>
            <a:r>
              <a:rPr lang="en-US" sz="2400" b="1" dirty="0" smtClean="0"/>
              <a:t>§200.320</a:t>
            </a:r>
          </a:p>
          <a:p>
            <a:pPr lvl="0"/>
            <a:r>
              <a:rPr lang="en-US" dirty="0" smtClean="0"/>
              <a:t>A </a:t>
            </a:r>
            <a:r>
              <a:rPr lang="en-US" dirty="0"/>
              <a:t>prescriptive list of 5 procurement methods are provided </a:t>
            </a:r>
          </a:p>
          <a:p>
            <a:pPr lvl="0"/>
            <a:r>
              <a:rPr lang="en-US" dirty="0"/>
              <a:t>New category of “micro-purchase” which appears to allow purchases of up to $3,000 without competition </a:t>
            </a:r>
          </a:p>
          <a:p>
            <a:pPr lvl="0"/>
            <a:r>
              <a:rPr lang="en-US" u="sng" dirty="0" smtClean="0"/>
              <a:t>Small purchases over $3,000 </a:t>
            </a:r>
            <a:r>
              <a:rPr lang="en-US" u="sng" dirty="0"/>
              <a:t>would </a:t>
            </a:r>
            <a:r>
              <a:rPr lang="en-US" u="sng" dirty="0" smtClean="0"/>
              <a:t>rate quotations – at least two</a:t>
            </a:r>
            <a:endParaRPr lang="en-US" b="1" u="sng" dirty="0"/>
          </a:p>
          <a:p>
            <a:pPr lvl="0"/>
            <a:r>
              <a:rPr lang="en-US" dirty="0"/>
              <a:t>Concern: This could have implications on procurement card programs and bid </a:t>
            </a:r>
            <a:r>
              <a:rPr lang="en-US" dirty="0" smtClean="0"/>
              <a:t>thresholds.  The current threshold on P-Cards is $5,000</a:t>
            </a:r>
          </a:p>
          <a:p>
            <a:pPr lvl="0"/>
            <a:r>
              <a:rPr lang="en-US" dirty="0" smtClean="0"/>
              <a:t>COFAR issued FAQ granting a 1-year grace period to review additional options for implementation.  UM would have to implement new procedures by 7/1/16 to be in compliance with this new regulation</a:t>
            </a:r>
            <a:endParaRPr lang="en-US" dirty="0"/>
          </a:p>
          <a:p>
            <a:endParaRPr lang="en-US" dirty="0"/>
          </a:p>
        </p:txBody>
      </p:sp>
    </p:spTree>
    <p:extLst>
      <p:ext uri="{BB962C8B-B14F-4D97-AF65-F5344CB8AC3E}">
        <p14:creationId xmlns:p14="http://schemas.microsoft.com/office/powerpoint/2010/main" val="1546489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yellowbook-cpe.com/wp-content/mediafiles/2014/10/procurement-cla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518" y="513567"/>
            <a:ext cx="6638794" cy="581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709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yellowbook-cpe.com/wp-content/mediafiles/2014/10/procurement-claw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7940" y="626301"/>
            <a:ext cx="6400800" cy="554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1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t>Subrecipient </a:t>
            </a:r>
            <a:r>
              <a:rPr lang="en-US" sz="6000" b="1" dirty="0" smtClean="0"/>
              <a:t>Monitoring</a:t>
            </a:r>
            <a:endParaRPr lang="en-US" dirty="0"/>
          </a:p>
        </p:txBody>
      </p:sp>
      <p:sp>
        <p:nvSpPr>
          <p:cNvPr id="3" name="Content Placeholder 2"/>
          <p:cNvSpPr>
            <a:spLocks noGrp="1"/>
          </p:cNvSpPr>
          <p:nvPr>
            <p:ph idx="1"/>
          </p:nvPr>
        </p:nvSpPr>
        <p:spPr>
          <a:xfrm>
            <a:off x="1069848" y="1739899"/>
            <a:ext cx="8941255" cy="4771259"/>
          </a:xfrm>
        </p:spPr>
        <p:txBody>
          <a:bodyPr>
            <a:normAutofit fontScale="47500" lnSpcReduction="20000"/>
          </a:bodyPr>
          <a:lstStyle/>
          <a:p>
            <a:endParaRPr lang="en-US" altLang="en-US" sz="5900" dirty="0" smtClean="0"/>
          </a:p>
          <a:p>
            <a:r>
              <a:rPr lang="en-US" altLang="en-US" sz="5900" b="1" dirty="0" smtClean="0"/>
              <a:t>§200.331</a:t>
            </a:r>
            <a:r>
              <a:rPr lang="en-US" altLang="en-US" sz="5900" dirty="0" smtClean="0"/>
              <a:t> </a:t>
            </a:r>
          </a:p>
          <a:p>
            <a:pPr lvl="1"/>
            <a:r>
              <a:rPr lang="en-US" altLang="en-US" sz="5700" dirty="0" smtClean="0"/>
              <a:t>F&amp;A </a:t>
            </a:r>
            <a:r>
              <a:rPr lang="en-US" altLang="en-US" sz="5700" dirty="0"/>
              <a:t>improvements</a:t>
            </a:r>
          </a:p>
          <a:p>
            <a:pPr lvl="1"/>
            <a:r>
              <a:rPr lang="en-US" altLang="en-US" sz="4300" dirty="0"/>
              <a:t>Sponsors (agency and pass-through) </a:t>
            </a:r>
            <a:r>
              <a:rPr lang="en-US" altLang="en-US" sz="4300" dirty="0" smtClean="0"/>
              <a:t>are obligated </a:t>
            </a:r>
            <a:r>
              <a:rPr lang="en-US" altLang="en-US" sz="4300" dirty="0"/>
              <a:t>to honor subrecipient’s negotiated F&amp;A rate</a:t>
            </a:r>
          </a:p>
          <a:p>
            <a:pPr lvl="1"/>
            <a:r>
              <a:rPr lang="en-US" altLang="en-US" sz="4300" dirty="0"/>
              <a:t>Subrecipients without a negotiated rate can get </a:t>
            </a:r>
            <a:r>
              <a:rPr lang="en-US" altLang="en-US" sz="4300" dirty="0" smtClean="0"/>
              <a:t>a </a:t>
            </a:r>
            <a:r>
              <a:rPr lang="en-US" altLang="en-US" sz="4300" b="1" dirty="0" smtClean="0"/>
              <a:t>10</a:t>
            </a:r>
            <a:r>
              <a:rPr lang="en-US" altLang="en-US" sz="4300" b="1" dirty="0"/>
              <a:t>% MTDC F&amp;A rate</a:t>
            </a:r>
            <a:r>
              <a:rPr lang="en-US" altLang="en-US" sz="4300" dirty="0"/>
              <a:t> or can negotiate a rate with the pass-through </a:t>
            </a:r>
            <a:r>
              <a:rPr lang="en-US" altLang="en-US" sz="4300" dirty="0" smtClean="0"/>
              <a:t>entity</a:t>
            </a:r>
          </a:p>
          <a:p>
            <a:pPr lvl="1"/>
            <a:endParaRPr lang="en-US" altLang="en-US" sz="5900" dirty="0" smtClean="0"/>
          </a:p>
          <a:p>
            <a:pPr lvl="1"/>
            <a:r>
              <a:rPr lang="en-US" altLang="en-US" sz="5900" dirty="0" smtClean="0"/>
              <a:t>Increased </a:t>
            </a:r>
            <a:r>
              <a:rPr lang="en-US" altLang="en-US" sz="5900" dirty="0"/>
              <a:t>burdens for subaward issuance </a:t>
            </a:r>
          </a:p>
          <a:p>
            <a:pPr lvl="1"/>
            <a:r>
              <a:rPr lang="en-US" altLang="en-US" sz="4300" dirty="0"/>
              <a:t>Agency prior approval required before using a fixed price </a:t>
            </a:r>
            <a:r>
              <a:rPr lang="en-US" altLang="en-US" sz="4300" dirty="0" smtClean="0"/>
              <a:t>subaward </a:t>
            </a:r>
            <a:endParaRPr lang="en-US" altLang="en-US" sz="4300" dirty="0"/>
          </a:p>
          <a:p>
            <a:pPr lvl="1"/>
            <a:r>
              <a:rPr lang="en-US" altLang="en-US" sz="4300" dirty="0"/>
              <a:t>New limit on size of fixed price subawards </a:t>
            </a:r>
            <a:r>
              <a:rPr lang="en-US" altLang="en-US" sz="4300" b="1" dirty="0"/>
              <a:t>($150K</a:t>
            </a:r>
            <a:r>
              <a:rPr lang="en-US" altLang="en-US" sz="4300" b="1" dirty="0" smtClean="0"/>
              <a:t>) (200.332)</a:t>
            </a:r>
            <a:endParaRPr lang="en-US" altLang="en-US" sz="4300" b="1" dirty="0"/>
          </a:p>
          <a:p>
            <a:pPr lvl="1"/>
            <a:r>
              <a:rPr lang="en-US" altLang="en-US" sz="4300" dirty="0"/>
              <a:t>New mandatory list of data elements that have to be included in each subaward </a:t>
            </a:r>
          </a:p>
          <a:p>
            <a:pPr lvl="1"/>
            <a:r>
              <a:rPr lang="en-US" altLang="en-US" sz="4300" dirty="0"/>
              <a:t>Clarification that </a:t>
            </a:r>
            <a:r>
              <a:rPr lang="en-US" altLang="en-US" sz="4300" dirty="0" smtClean="0"/>
              <a:t>required reports </a:t>
            </a:r>
            <a:r>
              <a:rPr lang="en-US" altLang="en-US" sz="4300" dirty="0"/>
              <a:t>from your subrecipient, </a:t>
            </a:r>
            <a:r>
              <a:rPr lang="en-US" altLang="en-US" sz="4300" dirty="0" smtClean="0"/>
              <a:t>must be included in </a:t>
            </a:r>
            <a:r>
              <a:rPr lang="en-US" altLang="en-US" sz="4300" dirty="0"/>
              <a:t>your </a:t>
            </a:r>
            <a:r>
              <a:rPr lang="en-US" altLang="en-US" sz="4300" dirty="0" smtClean="0"/>
              <a:t>subaward agreement.</a:t>
            </a:r>
            <a:endParaRPr lang="en-US" altLang="en-US" sz="4300"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51426" y="3727806"/>
            <a:ext cx="1963737"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791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t>Subrecipient Monitoring </a:t>
            </a:r>
            <a:endParaRPr lang="en-US" dirty="0"/>
          </a:p>
        </p:txBody>
      </p:sp>
      <p:sp>
        <p:nvSpPr>
          <p:cNvPr id="3" name="Content Placeholder 2"/>
          <p:cNvSpPr>
            <a:spLocks noGrp="1"/>
          </p:cNvSpPr>
          <p:nvPr>
            <p:ph idx="1"/>
          </p:nvPr>
        </p:nvSpPr>
        <p:spPr>
          <a:xfrm>
            <a:off x="330811" y="2204095"/>
            <a:ext cx="11036127" cy="4050792"/>
          </a:xfrm>
        </p:spPr>
        <p:txBody>
          <a:bodyPr>
            <a:normAutofit/>
          </a:bodyPr>
          <a:lstStyle/>
          <a:p>
            <a:r>
              <a:rPr lang="en-US" altLang="en-US" sz="2800" b="1" dirty="0" smtClean="0"/>
              <a:t>§200.330 </a:t>
            </a:r>
            <a:r>
              <a:rPr lang="en-US" altLang="en-US" sz="2800" dirty="0"/>
              <a:t>Vendor vs. subrecipient classification</a:t>
            </a:r>
          </a:p>
          <a:p>
            <a:pPr lvl="1"/>
            <a:r>
              <a:rPr lang="en-US" altLang="en-US" sz="2000" dirty="0"/>
              <a:t>Clarification that pass-through entity </a:t>
            </a:r>
            <a:r>
              <a:rPr lang="en-US" altLang="en-US" sz="2000" dirty="0" smtClean="0"/>
              <a:t>must make </a:t>
            </a:r>
            <a:r>
              <a:rPr lang="en-US" altLang="en-US" sz="2000" dirty="0" smtClean="0"/>
              <a:t>determination of the </a:t>
            </a:r>
            <a:r>
              <a:rPr lang="en-US" altLang="en-US" sz="2000" dirty="0" smtClean="0"/>
              <a:t>classification</a:t>
            </a:r>
            <a:endParaRPr lang="en-US" altLang="en-US" sz="2000" dirty="0"/>
          </a:p>
          <a:p>
            <a:pPr lvl="1"/>
            <a:r>
              <a:rPr lang="en-US" altLang="en-US" sz="2000" dirty="0"/>
              <a:t>Each agency may supply and require pass-through entities to  comply with additional guidance to support their classifications</a:t>
            </a:r>
          </a:p>
          <a:p>
            <a:r>
              <a:rPr lang="en-US" altLang="en-US" sz="2800" b="1" dirty="0" smtClean="0"/>
              <a:t>§200.331 </a:t>
            </a:r>
            <a:r>
              <a:rPr lang="en-US" altLang="en-US" sz="2800" dirty="0" smtClean="0"/>
              <a:t>Probable increase in subrecipient monitoring burdens</a:t>
            </a:r>
          </a:p>
          <a:p>
            <a:pPr lvl="1"/>
            <a:r>
              <a:rPr lang="en-US" altLang="en-US" sz="2000" dirty="0" smtClean="0"/>
              <a:t>Explicit list </a:t>
            </a:r>
            <a:r>
              <a:rPr lang="en-US" altLang="en-US" sz="2000" dirty="0"/>
              <a:t>of mandatory and optional factors to be included in subrecipient monitoring</a:t>
            </a:r>
          </a:p>
          <a:p>
            <a:pPr lvl="1"/>
            <a:r>
              <a:rPr lang="en-US" altLang="en-US" sz="2000" b="1" u="sng" dirty="0"/>
              <a:t>New obligation to review </a:t>
            </a:r>
            <a:r>
              <a:rPr lang="en-US" altLang="en-US" sz="2000" b="1" u="sng" dirty="0" smtClean="0"/>
              <a:t>financial and performance reports</a:t>
            </a:r>
          </a:p>
          <a:p>
            <a:pPr lvl="2"/>
            <a:r>
              <a:rPr lang="en-US" altLang="en-US" sz="2000" dirty="0" smtClean="0"/>
              <a:t>PI’s will be required to certify that they received and reviewed performance reports from the subrecipients.</a:t>
            </a:r>
            <a:endParaRPr lang="en-US" altLang="en-US" sz="2000" dirty="0"/>
          </a:p>
          <a:p>
            <a:pPr marL="0" indent="0">
              <a:buNone/>
            </a:pPr>
            <a:endParaRPr lang="en-US" dirty="0"/>
          </a:p>
          <a:p>
            <a:endParaRPr lang="en-US" dirty="0"/>
          </a:p>
        </p:txBody>
      </p:sp>
    </p:spTree>
    <p:extLst>
      <p:ext uri="{BB962C8B-B14F-4D97-AF65-F5344CB8AC3E}">
        <p14:creationId xmlns:p14="http://schemas.microsoft.com/office/powerpoint/2010/main" val="1756599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closeout</a:t>
            </a:r>
            <a:endParaRPr lang="en-US" sz="6000"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smtClean="0"/>
              <a:t>§200.343</a:t>
            </a:r>
          </a:p>
          <a:p>
            <a:r>
              <a:rPr lang="en-US" sz="2400" dirty="0" smtClean="0"/>
              <a:t>The non-Federal entity must submit, no later than 90 calendar days after the end of the date of the period of performance, all financial, performance, and other reports as required by or the terms and conditions of the Federal award.</a:t>
            </a:r>
          </a:p>
          <a:p>
            <a:pPr lvl="1"/>
            <a:r>
              <a:rPr lang="en-US" sz="2000" dirty="0" smtClean="0"/>
              <a:t>The Federal awarding agency or pass-through entity may approve extensions when requested by the non-Federal entity.</a:t>
            </a:r>
          </a:p>
          <a:p>
            <a:r>
              <a:rPr lang="en-US" sz="2400" dirty="0" smtClean="0"/>
              <a:t>The financial reports include all final final reimbursement requests or Letter of Credit draws.  Funds remaining will be deobligated after the 90 calendar days.</a:t>
            </a:r>
            <a:endParaRPr lang="en-US" sz="2400" dirty="0"/>
          </a:p>
          <a:p>
            <a:r>
              <a:rPr lang="en-US" sz="2400" dirty="0" smtClean="0"/>
              <a:t>COGR has submitted a request to NSF to extend the submission date for all financial, performance, and other reports and the liquidation date be set to a new standard of 120 days after the end date of the award.</a:t>
            </a:r>
          </a:p>
          <a:p>
            <a:endParaRPr lang="en-US" dirty="0"/>
          </a:p>
          <a:p>
            <a:endParaRPr lang="en-US" dirty="0" smtClean="0"/>
          </a:p>
        </p:txBody>
      </p:sp>
    </p:spTree>
    <p:extLst>
      <p:ext uri="{BB962C8B-B14F-4D97-AF65-F5344CB8AC3E}">
        <p14:creationId xmlns:p14="http://schemas.microsoft.com/office/powerpoint/2010/main" val="4089433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Prior </a:t>
            </a:r>
            <a:r>
              <a:rPr lang="en-US" b="1" dirty="0"/>
              <a:t>Written Approval </a:t>
            </a:r>
            <a:endParaRPr lang="en-US" dirty="0"/>
          </a:p>
        </p:txBody>
      </p:sp>
      <p:sp>
        <p:nvSpPr>
          <p:cNvPr id="3" name="Content Placeholder 2"/>
          <p:cNvSpPr>
            <a:spLocks noGrp="1"/>
          </p:cNvSpPr>
          <p:nvPr>
            <p:ph idx="1"/>
          </p:nvPr>
        </p:nvSpPr>
        <p:spPr/>
        <p:txBody>
          <a:bodyPr/>
          <a:lstStyle/>
          <a:p>
            <a:pPr marL="114300" indent="0">
              <a:buNone/>
            </a:pPr>
            <a:r>
              <a:rPr lang="en-US" sz="2400" b="1" dirty="0" smtClean="0"/>
              <a:t>§200.407</a:t>
            </a:r>
          </a:p>
          <a:p>
            <a:pPr marL="114300" indent="0">
              <a:buNone/>
            </a:pPr>
            <a:r>
              <a:rPr lang="en-US" dirty="0" smtClean="0"/>
              <a:t>“Under </a:t>
            </a:r>
            <a:r>
              <a:rPr lang="en-US" dirty="0"/>
              <a:t>any given Federal award, the reasonableness and allocability of certain items of costs may be difficult to determine. In order to avoid subsequent disallowance or dispute based on unreasonableness or nonallocability, the non-Federal entity may seek the prior written approval of the cognizant </a:t>
            </a:r>
            <a:r>
              <a:rPr lang="en-US" dirty="0" smtClean="0"/>
              <a:t>agency </a:t>
            </a:r>
            <a:r>
              <a:rPr lang="en-US" dirty="0"/>
              <a:t>for indirect costs or the Federal awarding agency in advance of the incurrence of special or unusual costs.”</a:t>
            </a:r>
          </a:p>
          <a:p>
            <a:pPr marL="114300" indent="0">
              <a:buNone/>
            </a:pPr>
            <a:endParaRPr lang="en-US" dirty="0"/>
          </a:p>
          <a:p>
            <a:r>
              <a:rPr lang="en-US" dirty="0"/>
              <a:t>Do not confuse with standard prior approval requirements</a:t>
            </a:r>
          </a:p>
          <a:p>
            <a:r>
              <a:rPr lang="en-US" dirty="0"/>
              <a:t>Identifies those “sensitive” areas where institution may not feel 100% comfortable </a:t>
            </a:r>
          </a:p>
          <a:p>
            <a:r>
              <a:rPr lang="en-US" dirty="0"/>
              <a:t>Written approval may help justification </a:t>
            </a:r>
          </a:p>
          <a:p>
            <a:endParaRPr lang="en-US" dirty="0"/>
          </a:p>
        </p:txBody>
      </p:sp>
    </p:spTree>
    <p:extLst>
      <p:ext uri="{BB962C8B-B14F-4D97-AF65-F5344CB8AC3E}">
        <p14:creationId xmlns:p14="http://schemas.microsoft.com/office/powerpoint/2010/main" val="1680979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is Uniform Guidance?</a:t>
            </a:r>
            <a:endParaRPr lang="en-US" b="1" dirty="0"/>
          </a:p>
        </p:txBody>
      </p:sp>
      <p:graphicFrame>
        <p:nvGraphicFramePr>
          <p:cNvPr id="4" name="Diagram 3"/>
          <p:cNvGraphicFramePr/>
          <p:nvPr>
            <p:extLst>
              <p:ext uri="{D42A27DB-BD31-4B8C-83A1-F6EECF244321}">
                <p14:modId xmlns:p14="http://schemas.microsoft.com/office/powerpoint/2010/main" val="2697512704"/>
              </p:ext>
            </p:extLst>
          </p:nvPr>
        </p:nvGraphicFramePr>
        <p:xfrm>
          <a:off x="-112733" y="1640910"/>
          <a:ext cx="6688898" cy="482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txBox="1">
            <a:spLocks noGrp="1"/>
          </p:cNvSpPr>
          <p:nvPr>
            <p:ph idx="1"/>
          </p:nvPr>
        </p:nvSpPr>
        <p:spPr>
          <a:xfrm>
            <a:off x="6876594" y="2935092"/>
            <a:ext cx="4627562" cy="1255728"/>
          </a:xfrm>
          <a:prstGeom prst="rect">
            <a:avLst/>
          </a:prstGeom>
          <a:noFill/>
        </p:spPr>
        <p:txBody>
          <a:bodyPr wrap="square" rtlCol="0">
            <a:spAutoFit/>
          </a:bodyPr>
          <a:lstStyle/>
          <a:p>
            <a:pPr marL="0" indent="0">
              <a:buNone/>
            </a:pPr>
            <a:r>
              <a:rPr lang="en-US" sz="2800" dirty="0" smtClean="0"/>
              <a:t>Uniform Guidance (UG) is a combined, simplified, version of 8 circulars.</a:t>
            </a:r>
            <a:endParaRPr lang="en-US" sz="2800" dirty="0"/>
          </a:p>
        </p:txBody>
      </p:sp>
    </p:spTree>
    <p:extLst>
      <p:ext uri="{BB962C8B-B14F-4D97-AF65-F5344CB8AC3E}">
        <p14:creationId xmlns:p14="http://schemas.microsoft.com/office/powerpoint/2010/main" val="540163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Admin </a:t>
            </a:r>
            <a:r>
              <a:rPr lang="en-US" b="1" dirty="0"/>
              <a:t>&amp; </a:t>
            </a:r>
            <a:r>
              <a:rPr lang="en-US" b="1" dirty="0" smtClean="0"/>
              <a:t>Clerical Salaries </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sz="2400" b="1" dirty="0" smtClean="0"/>
              <a:t>§200.413</a:t>
            </a:r>
            <a:r>
              <a:rPr lang="en-US" b="1" dirty="0" smtClean="0"/>
              <a:t>:</a:t>
            </a:r>
          </a:p>
          <a:p>
            <a:pPr marL="114300" indent="0">
              <a:buNone/>
            </a:pPr>
            <a:r>
              <a:rPr lang="en-US" dirty="0" smtClean="0"/>
              <a:t>“</a:t>
            </a:r>
            <a:r>
              <a:rPr lang="en-US" dirty="0"/>
              <a:t>The salaries of administrative and clerical staff should normally be treated as indirect (F&amp;A) costs. Direct charging of these costs may be appropriate only if </a:t>
            </a:r>
            <a:r>
              <a:rPr lang="en-US" b="1" u="sng" dirty="0"/>
              <a:t>all</a:t>
            </a:r>
            <a:r>
              <a:rPr lang="en-US" dirty="0"/>
              <a:t> of the following conditions are met: </a:t>
            </a:r>
          </a:p>
          <a:p>
            <a:pPr marL="1234440" lvl="2" indent="-457200">
              <a:buFont typeface="+mj-lt"/>
              <a:buAutoNum type="arabicPeriod"/>
            </a:pPr>
            <a:r>
              <a:rPr lang="en-US" dirty="0"/>
              <a:t>Administrative or clerical services are integral to a project or activity; </a:t>
            </a:r>
          </a:p>
          <a:p>
            <a:pPr marL="1234440" lvl="2" indent="-457200">
              <a:buFont typeface="+mj-lt"/>
              <a:buAutoNum type="arabicPeriod"/>
            </a:pPr>
            <a:r>
              <a:rPr lang="en-US" dirty="0"/>
              <a:t>Individuals involved can be specifically identified with the project or activity;</a:t>
            </a:r>
          </a:p>
          <a:p>
            <a:pPr marL="1234440" lvl="2" indent="-457200">
              <a:buFont typeface="+mj-lt"/>
              <a:buAutoNum type="arabicPeriod"/>
            </a:pPr>
            <a:r>
              <a:rPr lang="en-US" dirty="0"/>
              <a:t>Such costs are explicitly included in the budget or have the prior written approval of the Federal awarding agency; and</a:t>
            </a:r>
          </a:p>
          <a:p>
            <a:pPr marL="1234440" lvl="2" indent="-457200">
              <a:buFont typeface="+mj-lt"/>
              <a:buAutoNum type="arabicPeriod"/>
            </a:pPr>
            <a:r>
              <a:rPr lang="en-US" dirty="0"/>
              <a:t>The costs are not also recovered as indirect costs</a:t>
            </a:r>
            <a:r>
              <a:rPr lang="en-US" dirty="0" smtClean="0"/>
              <a:t>.”</a:t>
            </a:r>
          </a:p>
          <a:p>
            <a:pPr marL="777240" lvl="2" indent="0">
              <a:buNone/>
            </a:pPr>
            <a:endParaRPr lang="en-US" dirty="0"/>
          </a:p>
          <a:p>
            <a:r>
              <a:rPr lang="en-US" dirty="0"/>
              <a:t>Removal of “major project” </a:t>
            </a:r>
            <a:r>
              <a:rPr lang="en-US" dirty="0" smtClean="0"/>
              <a:t>language</a:t>
            </a:r>
            <a:endParaRPr lang="en-US" dirty="0"/>
          </a:p>
          <a:p>
            <a:r>
              <a:rPr lang="en-US" dirty="0"/>
              <a:t>Recognition of administrative workload</a:t>
            </a:r>
          </a:p>
          <a:p>
            <a:r>
              <a:rPr lang="en-US" dirty="0" smtClean="0"/>
              <a:t>Refer to individual Federal agency implementation plans for additional guidance.</a:t>
            </a:r>
            <a:endParaRPr lang="en-US" dirty="0"/>
          </a:p>
        </p:txBody>
      </p:sp>
      <p:pic>
        <p:nvPicPr>
          <p:cNvPr id="7170" name="Picture 2" descr="http://fredmcclimans.com/wp-content/uploads/2011/08/directvindir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302" y="4162877"/>
            <a:ext cx="2289462" cy="149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536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Required </a:t>
            </a:r>
            <a:r>
              <a:rPr lang="en-US" b="1" dirty="0"/>
              <a:t>Certifications</a:t>
            </a:r>
            <a:endParaRPr lang="en-US" dirty="0"/>
          </a:p>
        </p:txBody>
      </p:sp>
      <p:sp>
        <p:nvSpPr>
          <p:cNvPr id="3" name="Content Placeholder 2"/>
          <p:cNvSpPr>
            <a:spLocks noGrp="1"/>
          </p:cNvSpPr>
          <p:nvPr>
            <p:ph sz="half" idx="1"/>
          </p:nvPr>
        </p:nvSpPr>
        <p:spPr>
          <a:xfrm>
            <a:off x="1069848" y="1989038"/>
            <a:ext cx="10447238" cy="2333897"/>
          </a:xfrm>
        </p:spPr>
        <p:txBody>
          <a:bodyPr>
            <a:noAutofit/>
          </a:bodyPr>
          <a:lstStyle/>
          <a:p>
            <a:pPr marL="114300" indent="0">
              <a:buNone/>
            </a:pPr>
            <a:r>
              <a:rPr lang="en-US" sz="1900" b="1" dirty="0" smtClean="0"/>
              <a:t>§200.415:</a:t>
            </a:r>
          </a:p>
          <a:p>
            <a:pPr marL="114300" indent="0">
              <a:buNone/>
            </a:pPr>
            <a:r>
              <a:rPr lang="en-US" sz="1900" dirty="0" smtClean="0"/>
              <a:t>“‘</a:t>
            </a:r>
            <a:r>
              <a:rPr lang="en-US" sz="1900" dirty="0"/>
              <a:t>By signing this  report, I certify to the best of my knowledge and belief that the report is true, complete, and accurate, and the expenditures, disbursements and cash receipts are for the purposes and objectives set forth in the terms and conditions of the Federal award. I am aware that any false, fictitious, or fraudulent information, or the omission of any material fact, may subject me to criminal, civil or administrative penalties for fraud, false statements, false claims or otherwise. (U.S. Code Title 18, Section 1001 and Title 31, Sections 3729–3730 and 3801–3812).’’</a:t>
            </a:r>
          </a:p>
          <a:p>
            <a:pPr marL="0" indent="0">
              <a:buNone/>
            </a:pPr>
            <a:endParaRPr lang="en-US" sz="1900" dirty="0"/>
          </a:p>
        </p:txBody>
      </p:sp>
      <p:sp>
        <p:nvSpPr>
          <p:cNvPr id="6" name="Content Placeholder 5"/>
          <p:cNvSpPr>
            <a:spLocks noGrp="1"/>
          </p:cNvSpPr>
          <p:nvPr>
            <p:ph sz="half" idx="2"/>
          </p:nvPr>
        </p:nvSpPr>
        <p:spPr>
          <a:xfrm>
            <a:off x="3385239" y="4444039"/>
            <a:ext cx="7700990" cy="2228960"/>
          </a:xfrm>
        </p:spPr>
        <p:txBody>
          <a:bodyPr>
            <a:noAutofit/>
          </a:bodyPr>
          <a:lstStyle/>
          <a:p>
            <a:r>
              <a:rPr lang="en-US" sz="1900" dirty="0"/>
              <a:t>Extremely strong language may find opposition</a:t>
            </a:r>
          </a:p>
          <a:p>
            <a:pPr marL="388620" lvl="1" indent="0">
              <a:buNone/>
            </a:pPr>
            <a:r>
              <a:rPr lang="en-US" sz="1700" dirty="0"/>
              <a:t>“…signed by an official who is authorized to legally bind the non-Federal entity“</a:t>
            </a:r>
          </a:p>
          <a:p>
            <a:r>
              <a:rPr lang="en-US" sz="1900" b="1" u="sng" dirty="0"/>
              <a:t>May require signature authority/delegation at institution</a:t>
            </a:r>
          </a:p>
          <a:p>
            <a:r>
              <a:rPr lang="en-US" sz="1900" b="1" u="sng" dirty="0"/>
              <a:t>Important to ensure all costs are allowable and allocable to the project via periodic reviews of individual transactions.</a:t>
            </a:r>
          </a:p>
          <a:p>
            <a:endParaRPr lang="en-US" sz="1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01" y="4714875"/>
            <a:ext cx="2143125" cy="2143125"/>
          </a:xfrm>
          <a:prstGeom prst="rect">
            <a:avLst/>
          </a:prstGeom>
        </p:spPr>
      </p:pic>
    </p:spTree>
    <p:extLst>
      <p:ext uri="{BB962C8B-B14F-4D97-AF65-F5344CB8AC3E}">
        <p14:creationId xmlns:p14="http://schemas.microsoft.com/office/powerpoint/2010/main" val="2424099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salisbury.sa.gov.au/files/e77af0a3-304a-4047-9576-a28a00b0330d/flexibi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814" y="1861456"/>
            <a:ext cx="4824186" cy="1247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9848" y="512064"/>
            <a:ext cx="10058400" cy="1609344"/>
          </a:xfrm>
        </p:spPr>
        <p:txBody>
          <a:bodyPr>
            <a:normAutofit/>
          </a:bodyPr>
          <a:lstStyle/>
          <a:p>
            <a:pPr algn="ctr"/>
            <a:r>
              <a:rPr lang="en-US" b="1" dirty="0" smtClean="0"/>
              <a:t>Compensation-Personal Services</a:t>
            </a:r>
            <a:endParaRPr lang="en-US" dirty="0"/>
          </a:p>
        </p:txBody>
      </p:sp>
      <p:sp>
        <p:nvSpPr>
          <p:cNvPr id="3" name="Content Placeholder 2"/>
          <p:cNvSpPr>
            <a:spLocks noGrp="1"/>
          </p:cNvSpPr>
          <p:nvPr>
            <p:ph idx="1"/>
          </p:nvPr>
        </p:nvSpPr>
        <p:spPr>
          <a:xfrm>
            <a:off x="719728" y="1994581"/>
            <a:ext cx="8890581" cy="4050792"/>
          </a:xfrm>
        </p:spPr>
        <p:txBody>
          <a:bodyPr>
            <a:normAutofit lnSpcReduction="10000"/>
          </a:bodyPr>
          <a:lstStyle/>
          <a:p>
            <a:pPr marL="0" indent="0">
              <a:buNone/>
            </a:pPr>
            <a:r>
              <a:rPr lang="en-US" sz="2400" b="1" dirty="0" smtClean="0"/>
              <a:t>§200.430 </a:t>
            </a:r>
          </a:p>
          <a:p>
            <a:r>
              <a:rPr lang="en-US" dirty="0" smtClean="0"/>
              <a:t>More </a:t>
            </a:r>
            <a:r>
              <a:rPr lang="en-US" dirty="0"/>
              <a:t>Flexibility</a:t>
            </a:r>
          </a:p>
          <a:p>
            <a:pPr lvl="1"/>
            <a:r>
              <a:rPr lang="en-US" dirty="0" smtClean="0"/>
              <a:t>Eliminated</a:t>
            </a:r>
            <a:endParaRPr lang="en-US" dirty="0"/>
          </a:p>
          <a:p>
            <a:pPr lvl="2"/>
            <a:r>
              <a:rPr lang="en-US" dirty="0" smtClean="0"/>
              <a:t>Examples </a:t>
            </a:r>
            <a:r>
              <a:rPr lang="en-US" dirty="0"/>
              <a:t>of acceptable Methods for Payroll Distribution</a:t>
            </a:r>
          </a:p>
          <a:p>
            <a:pPr lvl="1"/>
            <a:r>
              <a:rPr lang="en-US" dirty="0"/>
              <a:t>Added concept of IBS</a:t>
            </a:r>
          </a:p>
          <a:p>
            <a:pPr lvl="2"/>
            <a:r>
              <a:rPr lang="en-US" dirty="0"/>
              <a:t>(ii) The non-Federal entity establishes a consistent written definition of work covered by IBS which is specific enough to determine conclusively when work beyond that level has occurred </a:t>
            </a:r>
          </a:p>
          <a:p>
            <a:pPr lvl="1"/>
            <a:r>
              <a:rPr lang="en-US" dirty="0"/>
              <a:t>Allowable activities:</a:t>
            </a:r>
          </a:p>
          <a:p>
            <a:pPr lvl="2"/>
            <a:r>
              <a:rPr lang="en-US" dirty="0"/>
              <a:t>Added language to allow for “developing and maintaining protocols”…. “managing and securing project-specific data, coordinating research subjects…”</a:t>
            </a:r>
          </a:p>
          <a:p>
            <a:pPr lvl="1"/>
            <a:r>
              <a:rPr lang="en-US" dirty="0"/>
              <a:t>Also added </a:t>
            </a:r>
          </a:p>
          <a:p>
            <a:pPr lvl="2"/>
            <a:r>
              <a:rPr lang="en-US" dirty="0"/>
              <a:t>(2) For records which meet the standards …not be required to provide additional support or documentation for the work performed…</a:t>
            </a:r>
            <a:endParaRPr lang="en-US" altLang="en-US" dirty="0"/>
          </a:p>
          <a:p>
            <a:endParaRPr lang="en-US" dirty="0"/>
          </a:p>
        </p:txBody>
      </p:sp>
    </p:spTree>
    <p:extLst>
      <p:ext uri="{BB962C8B-B14F-4D97-AF65-F5344CB8AC3E}">
        <p14:creationId xmlns:p14="http://schemas.microsoft.com/office/powerpoint/2010/main" val="1495336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Compensation-Personal Services</a:t>
            </a:r>
            <a:endParaRPr lang="en-US" dirty="0"/>
          </a:p>
        </p:txBody>
      </p:sp>
      <p:sp>
        <p:nvSpPr>
          <p:cNvPr id="3" name="Content Placeholder 2"/>
          <p:cNvSpPr>
            <a:spLocks noGrp="1"/>
          </p:cNvSpPr>
          <p:nvPr>
            <p:ph idx="1"/>
          </p:nvPr>
        </p:nvSpPr>
        <p:spPr/>
        <p:txBody>
          <a:bodyPr>
            <a:normAutofit lnSpcReduction="10000"/>
          </a:bodyPr>
          <a:lstStyle/>
          <a:p>
            <a:r>
              <a:rPr lang="en-US" sz="2400" dirty="0"/>
              <a:t>But stringent framework of internal controls…</a:t>
            </a:r>
          </a:p>
          <a:p>
            <a:pPr lvl="1"/>
            <a:r>
              <a:rPr lang="en-US" dirty="0"/>
              <a:t>“</a:t>
            </a:r>
            <a:r>
              <a:rPr lang="en-US" sz="2000" dirty="0"/>
              <a:t>Control” or “Internal Control” is mentioned 16 times in the preamble</a:t>
            </a:r>
          </a:p>
          <a:p>
            <a:pPr lvl="1"/>
            <a:r>
              <a:rPr lang="en-US" sz="2000" dirty="0"/>
              <a:t>“This final guidance requires non-Federal entities to comply with a stringent framework of internal control objectives and requirements.”</a:t>
            </a:r>
          </a:p>
          <a:p>
            <a:pPr lvl="2"/>
            <a:r>
              <a:rPr lang="en-US" sz="1800" dirty="0"/>
              <a:t>Reasonable Assurance that charges are accurate, allowable, &amp; properly allocated</a:t>
            </a:r>
          </a:p>
          <a:p>
            <a:pPr lvl="1"/>
            <a:r>
              <a:rPr lang="en-US" sz="2000" dirty="0"/>
              <a:t>Emphasis on </a:t>
            </a:r>
            <a:r>
              <a:rPr lang="en-US" sz="2000" u="sng" dirty="0"/>
              <a:t>written</a:t>
            </a:r>
            <a:r>
              <a:rPr lang="en-US" sz="2000" dirty="0"/>
              <a:t> policies and “consistent definition of work covered by IBS”</a:t>
            </a:r>
          </a:p>
          <a:p>
            <a:pPr lvl="1"/>
            <a:r>
              <a:rPr lang="en-US" sz="2000" dirty="0"/>
              <a:t>Continued focus on “processes to review after-the-fact” / Must reflect the work performed</a:t>
            </a:r>
          </a:p>
          <a:p>
            <a:pPr lvl="1"/>
            <a:r>
              <a:rPr lang="en-US" sz="2000" b="1" dirty="0"/>
              <a:t>200.303 Internal Controls</a:t>
            </a:r>
          </a:p>
          <a:p>
            <a:pPr lvl="2"/>
            <a:r>
              <a:rPr lang="en-US" sz="1800" dirty="0"/>
              <a:t>These internal controls should be in compliance </a:t>
            </a:r>
            <a:r>
              <a:rPr lang="en-US" sz="1800" dirty="0" smtClean="0"/>
              <a:t>with the </a:t>
            </a:r>
            <a:r>
              <a:rPr lang="en-US" sz="1800" dirty="0"/>
              <a:t>COSO </a:t>
            </a:r>
            <a:r>
              <a:rPr lang="en-US" sz="1800" dirty="0" smtClean="0"/>
              <a:t>framework which stresses management review</a:t>
            </a:r>
            <a:endParaRPr lang="en-US" sz="1800" dirty="0"/>
          </a:p>
          <a:p>
            <a:pPr lvl="2"/>
            <a:r>
              <a:rPr lang="en-US" sz="1800" dirty="0"/>
              <a:t>COSO: Integrated Framework of Control Environment, Risk Assessment, Control Activities, Information and Communication, &amp; Monitoring </a:t>
            </a:r>
            <a:r>
              <a:rPr lang="en-US" sz="1800" dirty="0" smtClean="0"/>
              <a:t>Activities</a:t>
            </a:r>
            <a:endParaRPr lang="en-US" sz="1800" dirty="0"/>
          </a:p>
        </p:txBody>
      </p:sp>
    </p:spTree>
    <p:extLst>
      <p:ext uri="{BB962C8B-B14F-4D97-AF65-F5344CB8AC3E}">
        <p14:creationId xmlns:p14="http://schemas.microsoft.com/office/powerpoint/2010/main" val="3892117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098" y="370332"/>
            <a:ext cx="11391900" cy="1609344"/>
          </a:xfrm>
        </p:spPr>
        <p:txBody>
          <a:bodyPr>
            <a:normAutofit fontScale="90000"/>
          </a:bodyPr>
          <a:lstStyle/>
          <a:p>
            <a:pPr algn="ctr"/>
            <a:r>
              <a:rPr lang="en-US" b="1" dirty="0" smtClean="0"/>
              <a:t>Materials </a:t>
            </a:r>
            <a:r>
              <a:rPr lang="en-US" b="1" dirty="0"/>
              <a:t>and supplies costs, including costs of computing devices </a:t>
            </a:r>
            <a:endParaRPr lang="en-US" dirty="0"/>
          </a:p>
        </p:txBody>
      </p:sp>
      <p:sp>
        <p:nvSpPr>
          <p:cNvPr id="3" name="Content Placeholder 2"/>
          <p:cNvSpPr>
            <a:spLocks noGrp="1"/>
          </p:cNvSpPr>
          <p:nvPr>
            <p:ph idx="1"/>
          </p:nvPr>
        </p:nvSpPr>
        <p:spPr>
          <a:xfrm>
            <a:off x="300625" y="1828799"/>
            <a:ext cx="11256375" cy="4847573"/>
          </a:xfrm>
        </p:spPr>
        <p:txBody>
          <a:bodyPr>
            <a:normAutofit/>
          </a:bodyPr>
          <a:lstStyle/>
          <a:p>
            <a:r>
              <a:rPr lang="en-US" b="1" dirty="0" smtClean="0"/>
              <a:t>§200.94</a:t>
            </a:r>
            <a:r>
              <a:rPr lang="en-US" dirty="0" smtClean="0"/>
              <a:t>: definition </a:t>
            </a:r>
            <a:r>
              <a:rPr lang="en-US" dirty="0"/>
              <a:t>of supplies – </a:t>
            </a:r>
          </a:p>
          <a:p>
            <a:pPr marL="114300" indent="0">
              <a:buNone/>
            </a:pPr>
            <a:r>
              <a:rPr lang="en-US" dirty="0"/>
              <a:t>“</a:t>
            </a:r>
            <a:r>
              <a:rPr lang="en-US" i="1" dirty="0"/>
              <a:t>Supplies </a:t>
            </a:r>
            <a:r>
              <a:rPr lang="en-US" dirty="0"/>
              <a:t>means all tangible personal property other than those described in § 200.33 Equipment. A computing device is a supply if the acquisition cost is less than the lesser of the capitalization level established by the non-Federal entity for financial statement purposes or $5,000, regardless of the length of its useful life</a:t>
            </a:r>
            <a:r>
              <a:rPr lang="en-US" dirty="0" smtClean="0"/>
              <a:t>.”</a:t>
            </a:r>
          </a:p>
          <a:p>
            <a:pPr marL="114300" indent="0">
              <a:buNone/>
            </a:pPr>
            <a:endParaRPr lang="en-US" dirty="0"/>
          </a:p>
          <a:p>
            <a:r>
              <a:rPr lang="en-US" dirty="0" smtClean="0"/>
              <a:t>Computing devices can include laptops, ipads, smart phones, etc.</a:t>
            </a:r>
          </a:p>
          <a:p>
            <a:r>
              <a:rPr lang="en-US" dirty="0" smtClean="0"/>
              <a:t>Acknowledgement of </a:t>
            </a:r>
            <a:r>
              <a:rPr lang="en-US" dirty="0"/>
              <a:t>computing devices as a supply cost </a:t>
            </a:r>
          </a:p>
          <a:p>
            <a:r>
              <a:rPr lang="en-US" b="1" dirty="0"/>
              <a:t>§200.453 </a:t>
            </a:r>
            <a:r>
              <a:rPr lang="en-US" dirty="0"/>
              <a:t>Materials and Supplies </a:t>
            </a:r>
            <a:r>
              <a:rPr lang="en-US" dirty="0" smtClean="0"/>
              <a:t>(</a:t>
            </a:r>
            <a:r>
              <a:rPr lang="en-US" dirty="0"/>
              <a:t>New Rule)</a:t>
            </a:r>
          </a:p>
          <a:p>
            <a:pPr lvl="2">
              <a:spcAft>
                <a:spcPts val="400"/>
              </a:spcAft>
            </a:pPr>
            <a:r>
              <a:rPr lang="en-US" sz="2000" dirty="0"/>
              <a:t>(c) “In the specific case of computing devices, charging as direct costs is allowable for devices that are essential and allocable, but not solely dedicated, to the performance of a Federal award</a:t>
            </a:r>
            <a:r>
              <a:rPr lang="en-US" sz="2000" dirty="0" smtClean="0"/>
              <a:t>.”</a:t>
            </a:r>
            <a:endParaRPr lang="en-US" sz="2000" dirty="0"/>
          </a:p>
        </p:txBody>
      </p:sp>
      <p:pic>
        <p:nvPicPr>
          <p:cNvPr id="1026" name="Picture 2" descr="http://skimnapp.com/assets/images/skimn-ip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392" y="3135040"/>
            <a:ext cx="3397608" cy="203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786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Participant support costs</a:t>
            </a:r>
            <a:endParaRPr lang="en-US" b="1" dirty="0"/>
          </a:p>
        </p:txBody>
      </p:sp>
      <p:sp>
        <p:nvSpPr>
          <p:cNvPr id="3" name="Content Placeholder 2"/>
          <p:cNvSpPr>
            <a:spLocks noGrp="1"/>
          </p:cNvSpPr>
          <p:nvPr>
            <p:ph idx="1"/>
          </p:nvPr>
        </p:nvSpPr>
        <p:spPr/>
        <p:txBody>
          <a:bodyPr/>
          <a:lstStyle/>
          <a:p>
            <a:pPr marL="0" indent="0">
              <a:buNone/>
            </a:pPr>
            <a:r>
              <a:rPr lang="en-US" sz="2400" b="1" dirty="0"/>
              <a:t>§</a:t>
            </a:r>
            <a:r>
              <a:rPr lang="en-US" sz="2400" b="1" dirty="0" smtClean="0"/>
              <a:t>200.456 </a:t>
            </a:r>
            <a:endParaRPr lang="en-US" sz="2400" b="1" dirty="0"/>
          </a:p>
          <a:p>
            <a:r>
              <a:rPr lang="en-US" dirty="0" smtClean="0"/>
              <a:t>Definition: Direct costs for items such as stipends or subsistence allowances, travel allowances, and registration fees paid to or on behalf of participants or trainees in connection with conferences or training projects</a:t>
            </a:r>
            <a:r>
              <a:rPr lang="en-US" dirty="0" smtClean="0"/>
              <a:t>.</a:t>
            </a:r>
          </a:p>
          <a:p>
            <a:r>
              <a:rPr lang="en-US" dirty="0"/>
              <a:t>Participant is defined as an individual who is the recipient of a service or training provided at a workshop, conference, seminar, symposium or other short-term instructional or information sharing activity funded by a sponsored project.</a:t>
            </a:r>
            <a:endParaRPr lang="en-US" dirty="0" smtClean="0"/>
          </a:p>
          <a:p>
            <a:r>
              <a:rPr lang="en-US" dirty="0" smtClean="0"/>
              <a:t>These costs must now be accepted by agencies as allowable costs, but still require prior agency approval.  </a:t>
            </a:r>
          </a:p>
          <a:p>
            <a:r>
              <a:rPr lang="en-US" dirty="0" smtClean="0"/>
              <a:t>Must be excluded when calculating the Modified Total Direct Costs (MTDC) to determine the overall project’s F&amp;A costs.</a:t>
            </a:r>
          </a:p>
          <a:p>
            <a:endParaRPr lang="en-US" dirty="0"/>
          </a:p>
        </p:txBody>
      </p:sp>
    </p:spTree>
    <p:extLst>
      <p:ext uri="{BB962C8B-B14F-4D97-AF65-F5344CB8AC3E}">
        <p14:creationId xmlns:p14="http://schemas.microsoft.com/office/powerpoint/2010/main" val="378358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autodemo.com/wp-content/uploads/2013/10/120822_consistency-is-key_500_youanew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812" y="3396343"/>
            <a:ext cx="5924471" cy="30697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9848" y="484631"/>
            <a:ext cx="10058400" cy="1945417"/>
          </a:xfrm>
        </p:spPr>
        <p:txBody>
          <a:bodyPr>
            <a:normAutofit/>
          </a:bodyPr>
          <a:lstStyle/>
          <a:p>
            <a:pPr algn="ctr"/>
            <a:r>
              <a:rPr lang="en-US" b="1" dirty="0" smtClean="0"/>
              <a:t>Publication Costs</a:t>
            </a:r>
            <a:endParaRPr lang="en-US" b="1" dirty="0"/>
          </a:p>
        </p:txBody>
      </p:sp>
      <p:sp>
        <p:nvSpPr>
          <p:cNvPr id="3" name="Content Placeholder 2"/>
          <p:cNvSpPr>
            <a:spLocks noGrp="1"/>
          </p:cNvSpPr>
          <p:nvPr>
            <p:ph idx="1"/>
          </p:nvPr>
        </p:nvSpPr>
        <p:spPr>
          <a:xfrm>
            <a:off x="1069848" y="2430048"/>
            <a:ext cx="10058400" cy="1240078"/>
          </a:xfrm>
        </p:spPr>
        <p:txBody>
          <a:bodyPr>
            <a:normAutofit fontScale="92500" lnSpcReduction="10000"/>
          </a:bodyPr>
          <a:lstStyle/>
          <a:p>
            <a:pPr marL="0" indent="0">
              <a:buNone/>
            </a:pPr>
            <a:r>
              <a:rPr lang="en-US" sz="2600" b="1" dirty="0" smtClean="0"/>
              <a:t>§200.461 </a:t>
            </a:r>
          </a:p>
          <a:p>
            <a:r>
              <a:rPr lang="en-US" dirty="0" smtClean="0"/>
              <a:t>Anticipated publication </a:t>
            </a:r>
            <a:r>
              <a:rPr lang="en-US" dirty="0"/>
              <a:t>charges are still allowable costs after award end date but before closeout (in essence, adoption of the NSF model); costs must be consistently charged as a direct cost.</a:t>
            </a:r>
          </a:p>
          <a:p>
            <a:endParaRPr lang="en-US" dirty="0"/>
          </a:p>
        </p:txBody>
      </p:sp>
    </p:spTree>
    <p:extLst>
      <p:ext uri="{BB962C8B-B14F-4D97-AF65-F5344CB8AC3E}">
        <p14:creationId xmlns:p14="http://schemas.microsoft.com/office/powerpoint/2010/main" val="2249402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449" y="0"/>
            <a:ext cx="10058400" cy="1609344"/>
          </a:xfrm>
        </p:spPr>
        <p:txBody>
          <a:bodyPr/>
          <a:lstStyle/>
          <a:p>
            <a:pPr algn="ctr"/>
            <a:r>
              <a:rPr lang="en-US" b="1" dirty="0" smtClean="0"/>
              <a:t>Recruiting Costs</a:t>
            </a:r>
            <a:endParaRPr lang="en-US" b="1" dirty="0"/>
          </a:p>
        </p:txBody>
      </p:sp>
      <p:sp>
        <p:nvSpPr>
          <p:cNvPr id="3" name="Content Placeholder 2"/>
          <p:cNvSpPr>
            <a:spLocks noGrp="1"/>
          </p:cNvSpPr>
          <p:nvPr>
            <p:ph idx="1"/>
          </p:nvPr>
        </p:nvSpPr>
        <p:spPr>
          <a:xfrm>
            <a:off x="475989" y="1139869"/>
            <a:ext cx="11223321" cy="4972832"/>
          </a:xfrm>
        </p:spPr>
        <p:txBody>
          <a:bodyPr>
            <a:normAutofit/>
          </a:bodyPr>
          <a:lstStyle/>
          <a:p>
            <a:pPr marL="0" indent="0">
              <a:buNone/>
            </a:pPr>
            <a:r>
              <a:rPr lang="en-US" sz="2800" b="1" dirty="0" smtClean="0"/>
              <a:t>§200.463</a:t>
            </a:r>
            <a:endParaRPr lang="en-US" sz="2800" dirty="0" smtClean="0"/>
          </a:p>
          <a:p>
            <a:r>
              <a:rPr lang="en-US" sz="2800" dirty="0" smtClean="0"/>
              <a:t>Visa Costs</a:t>
            </a:r>
          </a:p>
          <a:p>
            <a:pPr lvl="1"/>
            <a:r>
              <a:rPr lang="en-US" sz="2400" dirty="0" smtClean="0"/>
              <a:t>A-21</a:t>
            </a:r>
          </a:p>
          <a:p>
            <a:pPr lvl="2"/>
            <a:r>
              <a:rPr lang="en-US" sz="1800" dirty="0" smtClean="0"/>
              <a:t>Silent</a:t>
            </a:r>
          </a:p>
          <a:p>
            <a:pPr lvl="2"/>
            <a:r>
              <a:rPr lang="en-US" sz="1800" dirty="0" smtClean="0"/>
              <a:t>NIH considers visa costs allowable under recruiting costs</a:t>
            </a:r>
          </a:p>
          <a:p>
            <a:pPr marL="548640" lvl="2" indent="0">
              <a:buNone/>
            </a:pPr>
            <a:endParaRPr lang="en-US" dirty="0"/>
          </a:p>
          <a:p>
            <a:pPr lvl="1"/>
            <a:r>
              <a:rPr lang="en-US" sz="2400" dirty="0" smtClean="0"/>
              <a:t>Uniform Guidance</a:t>
            </a:r>
          </a:p>
          <a:p>
            <a:pPr lvl="2"/>
            <a:r>
              <a:rPr lang="en-US" sz="1800" dirty="0" smtClean="0"/>
              <a:t>Costs associated with visas when critical skills are needed for a specific award may be proposed and charged as a direct cost</a:t>
            </a:r>
          </a:p>
          <a:p>
            <a:pPr lvl="2"/>
            <a:r>
              <a:rPr lang="en-US" sz="1800" dirty="0" smtClean="0"/>
              <a:t>Short-term, travel visa costs (as opposed to longer-term, immigration visas) are generally allowable expenses that may be proposed as a direct cost.  Since the short-term visas are issued for a specific period and purpose, they can be clearly identified as directly connected to work performed on a Federal award.  </a:t>
            </a:r>
          </a:p>
        </p:txBody>
      </p:sp>
    </p:spTree>
    <p:extLst>
      <p:ext uri="{BB962C8B-B14F-4D97-AF65-F5344CB8AC3E}">
        <p14:creationId xmlns:p14="http://schemas.microsoft.com/office/powerpoint/2010/main" val="389167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qa.org.uk/sqa/images/approv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449" y="2334391"/>
            <a:ext cx="3126245" cy="31088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What’s Next?</a:t>
            </a:r>
            <a:endParaRPr lang="en-US" b="1" dirty="0"/>
          </a:p>
        </p:txBody>
      </p:sp>
      <p:sp>
        <p:nvSpPr>
          <p:cNvPr id="3" name="Content Placeholder 2"/>
          <p:cNvSpPr>
            <a:spLocks noGrp="1"/>
          </p:cNvSpPr>
          <p:nvPr>
            <p:ph idx="1"/>
          </p:nvPr>
        </p:nvSpPr>
        <p:spPr>
          <a:xfrm>
            <a:off x="518703" y="1632893"/>
            <a:ext cx="8262042" cy="4050792"/>
          </a:xfrm>
        </p:spPr>
        <p:txBody>
          <a:bodyPr>
            <a:normAutofit/>
          </a:bodyPr>
          <a:lstStyle/>
          <a:p>
            <a:endParaRPr lang="en-US" dirty="0" smtClean="0"/>
          </a:p>
          <a:p>
            <a:r>
              <a:rPr lang="en-US" dirty="0" smtClean="0"/>
              <a:t>Continuing to determine full implications and impact of UG and updating policies as needed</a:t>
            </a:r>
          </a:p>
          <a:p>
            <a:pPr marL="0" indent="0">
              <a:buNone/>
            </a:pPr>
            <a:endParaRPr lang="en-US" dirty="0" smtClean="0"/>
          </a:p>
          <a:p>
            <a:r>
              <a:rPr lang="en-US" dirty="0" smtClean="0"/>
              <a:t>Still waiting for agencies to weigh in</a:t>
            </a:r>
          </a:p>
          <a:p>
            <a:pPr marL="0" indent="0">
              <a:buNone/>
            </a:pPr>
            <a:endParaRPr lang="en-US" dirty="0" smtClean="0"/>
          </a:p>
          <a:p>
            <a:r>
              <a:rPr lang="en-US" dirty="0" smtClean="0"/>
              <a:t>OMB Uniform Guidance info on our website and campus Sponsored Programs websites: </a:t>
            </a:r>
            <a:r>
              <a:rPr lang="en-US" u="sng" dirty="0" smtClean="0">
                <a:hlinkClick r:id="rId4"/>
              </a:rPr>
              <a:t>h</a:t>
            </a:r>
            <a:r>
              <a:rPr lang="en-US" u="sng" dirty="0" smtClean="0">
                <a:solidFill>
                  <a:srgbClr val="00B0F0"/>
                </a:solidFill>
                <a:hlinkClick r:id="rId4"/>
              </a:rPr>
              <a:t>ttp</a:t>
            </a:r>
            <a:r>
              <a:rPr lang="en-US" u="sng" dirty="0">
                <a:solidFill>
                  <a:srgbClr val="00B0F0"/>
                </a:solidFill>
                <a:hlinkClick r:id="rId4"/>
              </a:rPr>
              <a:t>://</a:t>
            </a:r>
            <a:r>
              <a:rPr lang="en-US" u="sng" dirty="0" smtClean="0">
                <a:solidFill>
                  <a:srgbClr val="00B0F0"/>
                </a:solidFill>
                <a:hlinkClick r:id="rId4"/>
              </a:rPr>
              <a:t>www.umsystem.edu/ums/fa/controller/sponsoredprograms</a:t>
            </a:r>
            <a:endParaRPr lang="en-US" u="sng" dirty="0">
              <a:solidFill>
                <a:srgbClr val="00B0F0"/>
              </a:solidFill>
            </a:endParaRPr>
          </a:p>
          <a:p>
            <a:endParaRPr lang="en-US" u="sng" dirty="0" smtClean="0">
              <a:solidFill>
                <a:srgbClr val="00B0F0"/>
              </a:solidFill>
            </a:endParaRPr>
          </a:p>
        </p:txBody>
      </p:sp>
    </p:spTree>
    <p:extLst>
      <p:ext uri="{BB962C8B-B14F-4D97-AF65-F5344CB8AC3E}">
        <p14:creationId xmlns:p14="http://schemas.microsoft.com/office/powerpoint/2010/main" val="4266815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Omb Uniform guidance</a:t>
            </a:r>
          </a:p>
        </p:txBody>
      </p:sp>
      <p:sp>
        <p:nvSpPr>
          <p:cNvPr id="3" name="Content Placeholder 2"/>
          <p:cNvSpPr>
            <a:spLocks noGrp="1"/>
          </p:cNvSpPr>
          <p:nvPr>
            <p:ph idx="1"/>
          </p:nvPr>
        </p:nvSpPr>
        <p:spPr/>
        <p:txBody>
          <a:bodyPr>
            <a:normAutofit/>
          </a:bodyPr>
          <a:lstStyle/>
          <a:p>
            <a:pPr marL="0" indent="0">
              <a:buNone/>
            </a:pPr>
            <a:endParaRPr lang="en-US" sz="4800" dirty="0" smtClean="0"/>
          </a:p>
          <a:p>
            <a:pPr marL="274320" lvl="1" indent="0">
              <a:buNone/>
            </a:pPr>
            <a:endParaRPr lang="en-US" sz="4600" dirty="0" smtClean="0"/>
          </a:p>
          <a:p>
            <a:pPr marL="274320" lvl="1" indent="0">
              <a:buNone/>
            </a:pPr>
            <a:r>
              <a:rPr lang="en-US" sz="4600" dirty="0" smtClean="0"/>
              <a:t>Any Questions?</a:t>
            </a:r>
            <a:endParaRPr lang="en-US" sz="4600" dirty="0"/>
          </a:p>
        </p:txBody>
      </p:sp>
    </p:spTree>
    <p:extLst>
      <p:ext uri="{BB962C8B-B14F-4D97-AF65-F5344CB8AC3E}">
        <p14:creationId xmlns:p14="http://schemas.microsoft.com/office/powerpoint/2010/main" val="833776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61568"/>
          </a:xfrm>
        </p:spPr>
        <p:txBody>
          <a:bodyPr/>
          <a:lstStyle/>
          <a:p>
            <a:pPr algn="ctr"/>
            <a:r>
              <a:rPr lang="en-US" b="1" dirty="0" smtClean="0"/>
              <a:t>OUTLINE OF UNIFORM GUIDANCE</a:t>
            </a:r>
            <a:endParaRPr lang="en-US" b="1" dirty="0"/>
          </a:p>
        </p:txBody>
      </p:sp>
      <p:sp>
        <p:nvSpPr>
          <p:cNvPr id="3" name="Content Placeholder 2"/>
          <p:cNvSpPr>
            <a:spLocks noGrp="1"/>
          </p:cNvSpPr>
          <p:nvPr>
            <p:ph idx="1"/>
          </p:nvPr>
        </p:nvSpPr>
        <p:spPr>
          <a:xfrm>
            <a:off x="1069848" y="1346200"/>
            <a:ext cx="10058400" cy="4826000"/>
          </a:xfrm>
        </p:spPr>
        <p:txBody>
          <a:bodyPr>
            <a:normAutofit/>
          </a:bodyPr>
          <a:lstStyle/>
          <a:p>
            <a:pPr marL="0" indent="0">
              <a:buNone/>
            </a:pPr>
            <a:r>
              <a:rPr lang="en-US" altLang="en-US" dirty="0"/>
              <a:t>Subpart A – Acronyms and Definitions</a:t>
            </a:r>
          </a:p>
          <a:p>
            <a:pPr marL="0" indent="0">
              <a:buNone/>
            </a:pPr>
            <a:r>
              <a:rPr lang="en-US" altLang="en-US" dirty="0"/>
              <a:t>Subpart B –  General Provisions</a:t>
            </a:r>
          </a:p>
          <a:p>
            <a:pPr marL="0" indent="0">
              <a:buNone/>
            </a:pPr>
            <a:r>
              <a:rPr lang="en-US" altLang="en-US" dirty="0"/>
              <a:t>Subpart C – Pre-award Requirements &amp; Contents of</a:t>
            </a:r>
          </a:p>
          <a:p>
            <a:pPr marL="0" indent="0">
              <a:buNone/>
            </a:pPr>
            <a:r>
              <a:rPr lang="en-US" altLang="en-US" dirty="0"/>
              <a:t>		Federal Awards</a:t>
            </a:r>
          </a:p>
          <a:p>
            <a:pPr marL="0" indent="0">
              <a:buNone/>
            </a:pPr>
            <a:r>
              <a:rPr lang="en-US" altLang="en-US" dirty="0"/>
              <a:t>Subpart D – Post Federal Award Requirements</a:t>
            </a:r>
          </a:p>
          <a:p>
            <a:pPr marL="0" indent="0">
              <a:buNone/>
            </a:pPr>
            <a:r>
              <a:rPr lang="en-US" altLang="en-US" dirty="0"/>
              <a:t>Subpart E – Cost Principles</a:t>
            </a:r>
          </a:p>
          <a:p>
            <a:pPr marL="0" indent="0">
              <a:buNone/>
            </a:pPr>
            <a:r>
              <a:rPr lang="en-US" altLang="en-US" dirty="0"/>
              <a:t>Subpart F – Audit Requirements</a:t>
            </a:r>
          </a:p>
          <a:p>
            <a:pPr marL="0" indent="0">
              <a:buNone/>
            </a:pPr>
            <a:r>
              <a:rPr lang="en-US" altLang="en-US" dirty="0"/>
              <a:t>Appendices –   I   Funding Opportunities</a:t>
            </a:r>
          </a:p>
          <a:p>
            <a:pPr marL="0" indent="0">
              <a:buNone/>
            </a:pPr>
            <a:r>
              <a:rPr lang="en-US" altLang="en-US" dirty="0"/>
              <a:t>		    II  Contract Provisions</a:t>
            </a:r>
          </a:p>
          <a:p>
            <a:pPr marL="0" indent="0">
              <a:buNone/>
            </a:pPr>
            <a:r>
              <a:rPr lang="en-US" altLang="en-US" dirty="0"/>
              <a:t>		    III  Indirect Costs (F&amp;A)</a:t>
            </a:r>
            <a:endParaRPr lang="en-US" dirty="0"/>
          </a:p>
          <a:p>
            <a:endParaRPr lang="en-US" dirty="0"/>
          </a:p>
        </p:txBody>
      </p:sp>
      <p:pic>
        <p:nvPicPr>
          <p:cNvPr id="4" name="Picture 3"/>
          <p:cNvPicPr>
            <a:picLocks noChangeAspect="1"/>
          </p:cNvPicPr>
          <p:nvPr/>
        </p:nvPicPr>
        <p:blipFill>
          <a:blip r:embed="rId3"/>
          <a:stretch>
            <a:fillRect/>
          </a:stretch>
        </p:blipFill>
        <p:spPr>
          <a:xfrm>
            <a:off x="7346731" y="1749972"/>
            <a:ext cx="3210699" cy="3319981"/>
          </a:xfrm>
          <a:prstGeom prst="rect">
            <a:avLst/>
          </a:prstGeom>
        </p:spPr>
      </p:pic>
    </p:spTree>
    <p:extLst>
      <p:ext uri="{BB962C8B-B14F-4D97-AF65-F5344CB8AC3E}">
        <p14:creationId xmlns:p14="http://schemas.microsoft.com/office/powerpoint/2010/main" val="884889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t>Effective dates</a:t>
            </a:r>
            <a:endParaRPr lang="en-US" dirty="0"/>
          </a:p>
        </p:txBody>
      </p:sp>
      <p:sp>
        <p:nvSpPr>
          <p:cNvPr id="3" name="Content Placeholder 2"/>
          <p:cNvSpPr>
            <a:spLocks noGrp="1"/>
          </p:cNvSpPr>
          <p:nvPr>
            <p:ph idx="1"/>
          </p:nvPr>
        </p:nvSpPr>
        <p:spPr>
          <a:xfrm>
            <a:off x="1069848" y="2093976"/>
            <a:ext cx="5898511" cy="4050792"/>
          </a:xfrm>
        </p:spPr>
        <p:txBody>
          <a:bodyPr/>
          <a:lstStyle/>
          <a:p>
            <a:pPr marL="0" indent="0">
              <a:buNone/>
            </a:pPr>
            <a:r>
              <a:rPr lang="en-US" sz="2400" b="1" dirty="0" smtClean="0"/>
              <a:t>§200.110</a:t>
            </a:r>
            <a:endParaRPr lang="en-US" sz="2400" dirty="0" smtClean="0"/>
          </a:p>
          <a:p>
            <a:r>
              <a:rPr lang="en-US" dirty="0" smtClean="0"/>
              <a:t>Uniform Guidance (UG) </a:t>
            </a:r>
            <a:r>
              <a:rPr lang="en-US" b="1" u="sng" dirty="0" smtClean="0"/>
              <a:t>implementation </a:t>
            </a:r>
            <a:r>
              <a:rPr lang="en-US" b="1" u="sng" dirty="0"/>
              <a:t>date </a:t>
            </a:r>
            <a:r>
              <a:rPr lang="en-US" dirty="0"/>
              <a:t>of 12/26/14 for all Subparts, except Subpart F, which will be effective the first FY beginning after 12/26/14 </a:t>
            </a:r>
            <a:r>
              <a:rPr lang="en-US" dirty="0" smtClean="0"/>
              <a:t>(so FY16)</a:t>
            </a:r>
          </a:p>
          <a:p>
            <a:r>
              <a:rPr lang="en-US" dirty="0" smtClean="0"/>
              <a:t>The </a:t>
            </a:r>
            <a:r>
              <a:rPr lang="en-US" dirty="0"/>
              <a:t>UG will be applicable for new awards and for </a:t>
            </a:r>
            <a:r>
              <a:rPr lang="en-US" dirty="0" smtClean="0"/>
              <a:t>any incremental </a:t>
            </a:r>
            <a:r>
              <a:rPr lang="en-US" dirty="0"/>
              <a:t>funding awarded on or after 12/26/14 </a:t>
            </a:r>
          </a:p>
          <a:p>
            <a:endParaRPr lang="en-US" dirty="0"/>
          </a:p>
        </p:txBody>
      </p:sp>
      <p:pic>
        <p:nvPicPr>
          <p:cNvPr id="4" name="Picture 3"/>
          <p:cNvPicPr>
            <a:picLocks noChangeAspect="1"/>
          </p:cNvPicPr>
          <p:nvPr/>
        </p:nvPicPr>
        <p:blipFill>
          <a:blip r:embed="rId3"/>
          <a:stretch>
            <a:fillRect/>
          </a:stretch>
        </p:blipFill>
        <p:spPr>
          <a:xfrm>
            <a:off x="7227086" y="2410548"/>
            <a:ext cx="3369503" cy="2846101"/>
          </a:xfrm>
          <a:prstGeom prst="rect">
            <a:avLst/>
          </a:prstGeom>
        </p:spPr>
      </p:pic>
    </p:spTree>
    <p:extLst>
      <p:ext uri="{BB962C8B-B14F-4D97-AF65-F5344CB8AC3E}">
        <p14:creationId xmlns:p14="http://schemas.microsoft.com/office/powerpoint/2010/main" val="2191790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t> </a:t>
            </a:r>
            <a:br>
              <a:rPr lang="en-US" sz="6000" b="1" dirty="0" smtClean="0"/>
            </a:br>
            <a:r>
              <a:rPr lang="en-US" sz="6000" b="1" dirty="0" smtClean="0"/>
              <a:t>conflict of interest</a:t>
            </a:r>
            <a:endParaRPr lang="en-US" dirty="0"/>
          </a:p>
        </p:txBody>
      </p:sp>
      <p:sp>
        <p:nvSpPr>
          <p:cNvPr id="3" name="Content Placeholder 2"/>
          <p:cNvSpPr>
            <a:spLocks noGrp="1"/>
          </p:cNvSpPr>
          <p:nvPr>
            <p:ph idx="1"/>
          </p:nvPr>
        </p:nvSpPr>
        <p:spPr>
          <a:xfrm>
            <a:off x="1069848" y="2121408"/>
            <a:ext cx="10058400" cy="4467282"/>
          </a:xfrm>
        </p:spPr>
        <p:txBody>
          <a:bodyPr>
            <a:normAutofit fontScale="92500" lnSpcReduction="20000"/>
          </a:bodyPr>
          <a:lstStyle/>
          <a:p>
            <a:pPr marL="0" lvl="0" indent="0">
              <a:buNone/>
            </a:pPr>
            <a:r>
              <a:rPr lang="en-US" sz="2600" b="1" dirty="0" smtClean="0"/>
              <a:t>§200.112</a:t>
            </a:r>
            <a:endParaRPr lang="en-US" sz="2600" dirty="0" smtClean="0"/>
          </a:p>
          <a:p>
            <a:pPr lvl="0"/>
            <a:r>
              <a:rPr lang="en-US" dirty="0" smtClean="0"/>
              <a:t>Requires </a:t>
            </a:r>
            <a:r>
              <a:rPr lang="en-US" dirty="0"/>
              <a:t>Federal awarding agencies to establish a conflict of interest policy for Federal </a:t>
            </a:r>
            <a:r>
              <a:rPr lang="en-US" dirty="0" smtClean="0"/>
              <a:t>awards. </a:t>
            </a:r>
            <a:r>
              <a:rPr lang="en-US" dirty="0"/>
              <a:t>The non-Federal entity must disclose in writing any potential conflict of interest to the Federal awarding agency or pass-through entity in accordance with applicable Federal awarding agency </a:t>
            </a:r>
            <a:r>
              <a:rPr lang="en-US" dirty="0" smtClean="0"/>
              <a:t>policy.  </a:t>
            </a:r>
          </a:p>
          <a:p>
            <a:pPr marL="0" lvl="0" indent="0">
              <a:buNone/>
            </a:pPr>
            <a:endParaRPr lang="en-US" dirty="0" smtClean="0"/>
          </a:p>
          <a:p>
            <a:r>
              <a:rPr lang="en-US" dirty="0"/>
              <a:t>This refers to conflicts that might arise around how a non-Federal entity expends funds under a Federal award.  These types of decisions include, for example, selection of a subrecipient or procurements as described in section 200.318</a:t>
            </a:r>
            <a:r>
              <a:rPr lang="en-US" dirty="0" smtClean="0"/>
              <a:t>.</a:t>
            </a:r>
          </a:p>
          <a:p>
            <a:pPr marL="0" lvl="0" indent="0">
              <a:buNone/>
            </a:pPr>
            <a:endParaRPr lang="en-US" dirty="0"/>
          </a:p>
          <a:p>
            <a:pPr lvl="0"/>
            <a:r>
              <a:rPr lang="en-US" dirty="0"/>
              <a:t>Requires a disclosure to the awarding agency of potential conflicts of interest in </a:t>
            </a:r>
            <a:r>
              <a:rPr lang="en-US" dirty="0" smtClean="0"/>
              <a:t>accordance </a:t>
            </a:r>
            <a:r>
              <a:rPr lang="en-US" dirty="0"/>
              <a:t>with that agency’s policy </a:t>
            </a:r>
            <a:endParaRPr lang="en-US" dirty="0" smtClean="0"/>
          </a:p>
          <a:p>
            <a:pPr marL="0" lvl="0" indent="0">
              <a:buNone/>
            </a:pPr>
            <a:endParaRPr lang="en-US" dirty="0"/>
          </a:p>
          <a:p>
            <a:pPr lvl="0"/>
            <a:r>
              <a:rPr lang="en-US" dirty="0" smtClean="0"/>
              <a:t>Agencies implementation plans should be reviewed for additional guidance or requirements</a:t>
            </a:r>
          </a:p>
          <a:p>
            <a:pPr lvl="0"/>
            <a:endParaRPr lang="en-US" dirty="0"/>
          </a:p>
          <a:p>
            <a:endParaRPr lang="en-US" dirty="0" smtClean="0"/>
          </a:p>
          <a:p>
            <a:endParaRPr lang="en-US" dirty="0"/>
          </a:p>
        </p:txBody>
      </p:sp>
    </p:spTree>
    <p:extLst>
      <p:ext uri="{BB962C8B-B14F-4D97-AF65-F5344CB8AC3E}">
        <p14:creationId xmlns:p14="http://schemas.microsoft.com/office/powerpoint/2010/main" val="3738627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ookwritingadvice.com/wp-content/uploads/2012/06/Writing-a-Novel-in-60-D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 y="2264021"/>
            <a:ext cx="5264917" cy="42119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notice of funding opportunities</a:t>
            </a:r>
            <a:endParaRPr lang="en-US" b="1" dirty="0"/>
          </a:p>
        </p:txBody>
      </p:sp>
      <p:sp>
        <p:nvSpPr>
          <p:cNvPr id="3" name="Content Placeholder 2"/>
          <p:cNvSpPr>
            <a:spLocks noGrp="1"/>
          </p:cNvSpPr>
          <p:nvPr>
            <p:ph idx="1"/>
          </p:nvPr>
        </p:nvSpPr>
        <p:spPr>
          <a:xfrm>
            <a:off x="5273458" y="2835391"/>
            <a:ext cx="5854790" cy="2375436"/>
          </a:xfrm>
        </p:spPr>
        <p:txBody>
          <a:bodyPr>
            <a:normAutofit fontScale="92500" lnSpcReduction="10000"/>
          </a:bodyPr>
          <a:lstStyle/>
          <a:p>
            <a:pPr marL="0" indent="0">
              <a:buNone/>
            </a:pPr>
            <a:r>
              <a:rPr lang="en-US" sz="2800" b="1" dirty="0" smtClean="0"/>
              <a:t>§200.203</a:t>
            </a:r>
            <a:endParaRPr lang="en-US" sz="2800" dirty="0" smtClean="0"/>
          </a:p>
          <a:p>
            <a:r>
              <a:rPr lang="en-US" sz="2800" dirty="0" smtClean="0"/>
              <a:t>60 Days Lead Time</a:t>
            </a:r>
          </a:p>
          <a:p>
            <a:pPr marL="274320" lvl="1" indent="0">
              <a:buNone/>
            </a:pPr>
            <a:r>
              <a:rPr lang="en-US" sz="2400" dirty="0"/>
              <a:t>Agencies must generally post opportunities at last 60 calendar days prior to due date, but …. no opportunities should be available for less than 30 calendar days</a:t>
            </a:r>
          </a:p>
          <a:p>
            <a:endParaRPr lang="en-US" sz="2600" dirty="0"/>
          </a:p>
        </p:txBody>
      </p:sp>
    </p:spTree>
    <p:extLst>
      <p:ext uri="{BB962C8B-B14F-4D97-AF65-F5344CB8AC3E}">
        <p14:creationId xmlns:p14="http://schemas.microsoft.com/office/powerpoint/2010/main" val="2240536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PERFORMANCE REPORTING</a:t>
            </a:r>
            <a:endParaRPr lang="en-US" sz="60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sz="2600" b="1" dirty="0" smtClean="0"/>
              <a:t>§200.301</a:t>
            </a:r>
          </a:p>
          <a:p>
            <a:r>
              <a:rPr lang="en-US" sz="2200" dirty="0"/>
              <a:t>Continued pressure from agencies to relate research progress to financial information and other “data” (e.g., number of students, publications, patents)</a:t>
            </a:r>
          </a:p>
          <a:p>
            <a:pPr marL="0" indent="0">
              <a:buNone/>
            </a:pPr>
            <a:endParaRPr lang="en-US" sz="2200" dirty="0" smtClean="0"/>
          </a:p>
          <a:p>
            <a:r>
              <a:rPr lang="en-US" sz="2200" dirty="0"/>
              <a:t>The Federal awarding agency must require the recipient to use OMB-approved governmentwide standard information collections when providing financial and performance information. </a:t>
            </a:r>
            <a:r>
              <a:rPr lang="en-US" sz="2200" dirty="0" smtClean="0"/>
              <a:t>The </a:t>
            </a:r>
            <a:r>
              <a:rPr lang="en-US" sz="2200" dirty="0"/>
              <a:t>Federal awarding agency must require the recipient to relate financial data to performance accomplishments of the Federal award. Also, in accordance with above mentioned governmentwide standard information collections, and when applicable, recipients must also provide cost information to demonstrate cost effective practices (e.g., through unit cost data). </a:t>
            </a:r>
            <a:endParaRPr lang="en-US" sz="2200" dirty="0" smtClean="0"/>
          </a:p>
          <a:p>
            <a:pPr marL="0" indent="0">
              <a:buNone/>
            </a:pPr>
            <a:endParaRPr lang="en-US" sz="2200" dirty="0"/>
          </a:p>
          <a:p>
            <a:r>
              <a:rPr lang="en-US" sz="2200" dirty="0"/>
              <a:t>Guidance provides for research sponsors to use standard Research Performance Progress Report (RPPR) format – depends on agency implementation (NSF is on board!)</a:t>
            </a:r>
          </a:p>
        </p:txBody>
      </p:sp>
    </p:spTree>
    <p:extLst>
      <p:ext uri="{BB962C8B-B14F-4D97-AF65-F5344CB8AC3E}">
        <p14:creationId xmlns:p14="http://schemas.microsoft.com/office/powerpoint/2010/main" val="1414049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Internal Controls</a:t>
            </a:r>
            <a:endParaRPr lang="en-US" dirty="0"/>
          </a:p>
        </p:txBody>
      </p:sp>
      <p:sp>
        <p:nvSpPr>
          <p:cNvPr id="3" name="Content Placeholder 2"/>
          <p:cNvSpPr>
            <a:spLocks noGrp="1"/>
          </p:cNvSpPr>
          <p:nvPr>
            <p:ph idx="1"/>
          </p:nvPr>
        </p:nvSpPr>
        <p:spPr>
          <a:xfrm>
            <a:off x="1069848" y="2121408"/>
            <a:ext cx="7258388" cy="4050792"/>
          </a:xfrm>
        </p:spPr>
        <p:txBody>
          <a:bodyPr>
            <a:normAutofit lnSpcReduction="10000"/>
          </a:bodyPr>
          <a:lstStyle/>
          <a:p>
            <a:pPr marL="0" lvl="0" indent="0">
              <a:buNone/>
            </a:pPr>
            <a:r>
              <a:rPr lang="en-US" sz="2400" b="1" dirty="0" smtClean="0"/>
              <a:t>§200.303</a:t>
            </a:r>
            <a:endParaRPr lang="en-US" sz="2400" dirty="0" smtClean="0"/>
          </a:p>
          <a:p>
            <a:pPr lvl="0"/>
            <a:r>
              <a:rPr lang="en-US" dirty="0" smtClean="0"/>
              <a:t>Requires </a:t>
            </a:r>
            <a:r>
              <a:rPr lang="en-US" dirty="0"/>
              <a:t>recipients to have internal controls in compliance with guidance in </a:t>
            </a:r>
            <a:r>
              <a:rPr lang="en-US" u="sng" dirty="0"/>
              <a:t>“Standards for Internal Control in the Federal Government” and “Internal Control Integrated Framework”</a:t>
            </a:r>
            <a:r>
              <a:rPr lang="en-US" dirty="0"/>
              <a:t> issued by COSO </a:t>
            </a:r>
            <a:endParaRPr lang="en-US" dirty="0" smtClean="0"/>
          </a:p>
          <a:p>
            <a:pPr marL="0" lvl="0" indent="0">
              <a:buNone/>
            </a:pPr>
            <a:endParaRPr lang="en-US" dirty="0"/>
          </a:p>
          <a:p>
            <a:pPr lvl="0"/>
            <a:r>
              <a:rPr lang="en-US" dirty="0"/>
              <a:t>COFAR clarified in the recent FAQ release that there is no expectation or requirement that internal controls be documented or evaluated prescriptively to these guidelines  </a:t>
            </a:r>
            <a:endParaRPr lang="en-US" dirty="0" smtClean="0"/>
          </a:p>
          <a:p>
            <a:pPr marL="0" lvl="0" indent="0">
              <a:buNone/>
            </a:pPr>
            <a:endParaRPr lang="en-US" dirty="0"/>
          </a:p>
          <a:p>
            <a:pPr lvl="0"/>
            <a:r>
              <a:rPr lang="en-US" dirty="0"/>
              <a:t>Provided as source documents for best practices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85"/>
          <a:stretch/>
        </p:blipFill>
        <p:spPr>
          <a:xfrm>
            <a:off x="8450318" y="2121408"/>
            <a:ext cx="2811682" cy="3349226"/>
          </a:xfrm>
          <a:prstGeom prst="rect">
            <a:avLst/>
          </a:prstGeom>
        </p:spPr>
      </p:pic>
    </p:spTree>
    <p:extLst>
      <p:ext uri="{BB962C8B-B14F-4D97-AF65-F5344CB8AC3E}">
        <p14:creationId xmlns:p14="http://schemas.microsoft.com/office/powerpoint/2010/main" val="1933396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Cost share</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2800" b="1" dirty="0" smtClean="0"/>
              <a:t>§200.306</a:t>
            </a:r>
          </a:p>
          <a:p>
            <a:r>
              <a:rPr lang="en-US" sz="2800" dirty="0" smtClean="0"/>
              <a:t>Voluntary committed cost sharing may not be used as a factor during the merit review of applications or proposals, but may be considered if it is both in accordance with Federal awarding agency regulations and specified in a notice of funding opportunity.</a:t>
            </a:r>
          </a:p>
          <a:p>
            <a:r>
              <a:rPr lang="en-US" sz="2800" dirty="0" smtClean="0"/>
              <a:t>Voluntary </a:t>
            </a:r>
            <a:r>
              <a:rPr lang="en-US" sz="2800" dirty="0"/>
              <a:t>committed cost sharing is NOT expected, could be basis for exclusion (NSF</a:t>
            </a:r>
            <a:r>
              <a:rPr lang="en-US" sz="2800" dirty="0" smtClean="0"/>
              <a:t>)</a:t>
            </a:r>
          </a:p>
          <a:p>
            <a:r>
              <a:rPr lang="en-US" sz="2800" dirty="0"/>
              <a:t>Criteria for considering voluntary committed cost sharing and any other program policy factors that may be used to determine who may receive a Federal award must be explicitly described in the notice of funding opportunity.</a:t>
            </a:r>
            <a:endParaRPr lang="en-US" sz="2800" dirty="0" smtClean="0"/>
          </a:p>
          <a:p>
            <a:pPr marL="0" indent="0">
              <a:buNone/>
            </a:pPr>
            <a:endParaRPr lang="en-US" sz="2800" dirty="0"/>
          </a:p>
        </p:txBody>
      </p:sp>
    </p:spTree>
    <p:extLst>
      <p:ext uri="{BB962C8B-B14F-4D97-AF65-F5344CB8AC3E}">
        <p14:creationId xmlns:p14="http://schemas.microsoft.com/office/powerpoint/2010/main" val="3888712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TC103090434[[fn=Wood Type]]</Template>
  <TotalTime>12077</TotalTime>
  <Words>2906</Words>
  <Application>Microsoft Office PowerPoint</Application>
  <PresentationFormat>Widescreen</PresentationFormat>
  <Paragraphs>258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Rockwell</vt:lpstr>
      <vt:lpstr>Rockwell Condensed</vt:lpstr>
      <vt:lpstr>Wingdings</vt:lpstr>
      <vt:lpstr>Wood Type</vt:lpstr>
      <vt:lpstr>Omb Uniform guidance</vt:lpstr>
      <vt:lpstr>What is Uniform Guidance?</vt:lpstr>
      <vt:lpstr>OUTLINE OF UNIFORM GUIDANCE</vt:lpstr>
      <vt:lpstr>Effective dates</vt:lpstr>
      <vt:lpstr>  conflict of interest</vt:lpstr>
      <vt:lpstr>notice of funding opportunities</vt:lpstr>
      <vt:lpstr>PERFORMANCE REPORTING</vt:lpstr>
      <vt:lpstr>Internal Controls</vt:lpstr>
      <vt:lpstr>Cost share</vt:lpstr>
      <vt:lpstr>Program income</vt:lpstr>
      <vt:lpstr>disengagement</vt:lpstr>
      <vt:lpstr>Competition</vt:lpstr>
      <vt:lpstr>Methods of Procurement</vt:lpstr>
      <vt:lpstr>PowerPoint Presentation</vt:lpstr>
      <vt:lpstr>PowerPoint Presentation</vt:lpstr>
      <vt:lpstr>Subrecipient Monitoring</vt:lpstr>
      <vt:lpstr>Subrecipient Monitoring </vt:lpstr>
      <vt:lpstr>closeout</vt:lpstr>
      <vt:lpstr>Prior Written Approval </vt:lpstr>
      <vt:lpstr>Admin &amp; Clerical Salaries </vt:lpstr>
      <vt:lpstr>Required Certifications</vt:lpstr>
      <vt:lpstr>Compensation-Personal Services</vt:lpstr>
      <vt:lpstr>Compensation-Personal Services</vt:lpstr>
      <vt:lpstr>Materials and supplies costs, including costs of computing devices </vt:lpstr>
      <vt:lpstr>Participant support costs</vt:lpstr>
      <vt:lpstr>Publication Costs</vt:lpstr>
      <vt:lpstr>Recruiting Costs</vt:lpstr>
      <vt:lpstr>What’s Next?</vt:lpstr>
      <vt:lpstr>Omb Uniform guidance</vt:lpstr>
    </vt:vector>
  </TitlesOfParts>
  <Company>University of Missouri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Omb Uniform guidance</dc:title>
  <dc:creator>Dempsey, Heather N.</dc:creator>
  <cp:lastModifiedBy>Cessac, Susan M.</cp:lastModifiedBy>
  <cp:revision>115</cp:revision>
  <cp:lastPrinted>2014-12-01T17:28:39Z</cp:lastPrinted>
  <dcterms:created xsi:type="dcterms:W3CDTF">2014-10-22T18:17:15Z</dcterms:created>
  <dcterms:modified xsi:type="dcterms:W3CDTF">2014-12-01T19:35:28Z</dcterms:modified>
</cp:coreProperties>
</file>